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Montserrat SemiBold"/>
      <p:regular r:id="rId22"/>
      <p:bold r:id="rId23"/>
      <p:italic r:id="rId24"/>
      <p:boldItalic r:id="rId25"/>
    </p:embeddedFont>
    <p:embeddedFont>
      <p:font typeface="Montserrat"/>
      <p:regular r:id="rId26"/>
      <p:bold r:id="rId27"/>
      <p:italic r:id="rId28"/>
      <p:boldItalic r:id="rId29"/>
    </p:embeddedFont>
    <p:embeddedFont>
      <p:font typeface="Montserrat ExtraBold"/>
      <p:bold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MontserratSemiBold-regular.fntdata"/><Relationship Id="rId21" Type="http://schemas.openxmlformats.org/officeDocument/2006/relationships/slide" Target="slides/slide15.xml"/><Relationship Id="rId24" Type="http://schemas.openxmlformats.org/officeDocument/2006/relationships/font" Target="fonts/MontserratSemiBold-italic.fntdata"/><Relationship Id="rId23" Type="http://schemas.openxmlformats.org/officeDocument/2006/relationships/font" Target="fonts/MontserratSemi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regular.fntdata"/><Relationship Id="rId25" Type="http://schemas.openxmlformats.org/officeDocument/2006/relationships/font" Target="fonts/MontserratSemiBold-boldItalic.fntdata"/><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Montserrat-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ExtraBold-boldItalic.fntdata"/><Relationship Id="rId30" Type="http://schemas.openxmlformats.org/officeDocument/2006/relationships/font" Target="fonts/MontserratExtraBold-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jp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c2c8622f69_2_4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gc2c8622f69_2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c2c8622f69_2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c2c8622f69_2_1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pt-BR"/>
              <a:t>Oportunidades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c2c8622f69_2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c2c8622f69_2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c2c8622f69_2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c2c8622f69_2_1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c2c8622f6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c2c8622f69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c2c8622f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gc2c8622f6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c2c8622f69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c2c8622f6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c2c8622f69_2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c2c8622f69_2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pt-BR"/>
              <a:t>JORNADA DO PACIENTE</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c2c8622f69_2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gc2c8622f69_2_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c2c8622f69_2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gc2c8622f69_2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2c8622f69_2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c2c8622f69_2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pt-BR"/>
              <a:t>inacessabilidade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2c8622f69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gc2c8622f69_2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pt-BR"/>
              <a:t>ecommerce com fluxo de pagamento</a:t>
            </a:r>
            <a:endParaRPr/>
          </a:p>
          <a:p>
            <a:pPr indent="0" lvl="0" marL="0" rtl="0" algn="l">
              <a:lnSpc>
                <a:spcPct val="100000"/>
              </a:lnSpc>
              <a:spcBef>
                <a:spcPts val="0"/>
              </a:spcBef>
              <a:spcAft>
                <a:spcPts val="0"/>
              </a:spcAft>
              <a:buSzPts val="1100"/>
              <a:buNone/>
            </a:pPr>
            <a:r>
              <a:rPr lang="pt-BR"/>
              <a:t>comodidade</a:t>
            </a:r>
            <a:endParaRPr/>
          </a:p>
          <a:p>
            <a:pPr indent="0" lvl="0" marL="0" rtl="0" algn="l">
              <a:lnSpc>
                <a:spcPct val="100000"/>
              </a:lnSpc>
              <a:spcBef>
                <a:spcPts val="0"/>
              </a:spcBef>
              <a:spcAft>
                <a:spcPts val="0"/>
              </a:spcAft>
              <a:buSzPts val="1100"/>
              <a:buNone/>
            </a:pPr>
            <a:r>
              <a:rPr lang="pt-BR"/>
              <a:t>métricas futuras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c2c8622f69_2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gc2c8622f69_2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c2c8622f69_2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c2c8622f69_2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c2c8622f69_2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gc2c8622f69_2_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50" name="Shape 50"/>
        <p:cNvGrpSpPr/>
        <p:nvPr/>
      </p:nvGrpSpPr>
      <p:grpSpPr>
        <a:xfrm>
          <a:off x="0" y="0"/>
          <a:ext cx="0" cy="0"/>
          <a:chOff x="0" y="0"/>
          <a:chExt cx="0" cy="0"/>
        </a:xfrm>
      </p:grpSpPr>
      <p:sp>
        <p:nvSpPr>
          <p:cNvPr id="51" name="Google Shape;51;p13"/>
          <p:cNvSpPr txBox="1"/>
          <p:nvPr>
            <p:ph idx="1" type="body"/>
          </p:nvPr>
        </p:nvSpPr>
        <p:spPr>
          <a:xfrm>
            <a:off x="962850" y="919975"/>
            <a:ext cx="4469100" cy="3342000"/>
          </a:xfrm>
          <a:prstGeom prst="rect">
            <a:avLst/>
          </a:prstGeom>
        </p:spPr>
        <p:txBody>
          <a:bodyPr anchorCtr="0" anchor="t" bIns="91425" lIns="91425" spcFirstLastPara="1" rIns="91425" wrap="square" tIns="91425">
            <a:normAutofit/>
          </a:bodyPr>
          <a:lstStyle>
            <a:lvl1pPr indent="-431800" lvl="0" marL="457200" rtl="0">
              <a:lnSpc>
                <a:spcPct val="115000"/>
              </a:lnSpc>
              <a:spcBef>
                <a:spcPts val="0"/>
              </a:spcBef>
              <a:spcAft>
                <a:spcPts val="0"/>
              </a:spcAft>
              <a:buClr>
                <a:srgbClr val="A7A4BC"/>
              </a:buClr>
              <a:buSzPts val="3200"/>
              <a:buChar char="●"/>
              <a:defRPr sz="3200">
                <a:solidFill>
                  <a:srgbClr val="A7A4BC"/>
                </a:solidFill>
              </a:defRPr>
            </a:lvl1pPr>
            <a:lvl2pPr indent="-431800" lvl="1" marL="914400" rtl="0">
              <a:lnSpc>
                <a:spcPct val="115000"/>
              </a:lnSpc>
              <a:spcBef>
                <a:spcPts val="0"/>
              </a:spcBef>
              <a:spcAft>
                <a:spcPts val="0"/>
              </a:spcAft>
              <a:buSzPts val="3200"/>
              <a:buChar char="○"/>
              <a:defRPr sz="3200">
                <a:solidFill>
                  <a:srgbClr val="A7A4BC"/>
                </a:solidFill>
              </a:defRPr>
            </a:lvl2pPr>
            <a:lvl3pPr indent="-431800" lvl="2" marL="1371600" rtl="0">
              <a:lnSpc>
                <a:spcPct val="115000"/>
              </a:lnSpc>
              <a:spcBef>
                <a:spcPts val="0"/>
              </a:spcBef>
              <a:spcAft>
                <a:spcPts val="0"/>
              </a:spcAft>
              <a:buSzPts val="3200"/>
              <a:buChar char="■"/>
              <a:defRPr sz="3200">
                <a:solidFill>
                  <a:srgbClr val="A7A4BC"/>
                </a:solidFill>
              </a:defRPr>
            </a:lvl3pPr>
            <a:lvl4pPr indent="-431800" lvl="3" marL="1828800" rtl="0">
              <a:lnSpc>
                <a:spcPct val="115000"/>
              </a:lnSpc>
              <a:spcBef>
                <a:spcPts val="0"/>
              </a:spcBef>
              <a:spcAft>
                <a:spcPts val="0"/>
              </a:spcAft>
              <a:buSzPts val="3200"/>
              <a:buChar char="●"/>
              <a:defRPr sz="3200">
                <a:solidFill>
                  <a:srgbClr val="A7A4BC"/>
                </a:solidFill>
              </a:defRPr>
            </a:lvl4pPr>
            <a:lvl5pPr indent="-431800" lvl="4" marL="2286000" rtl="0">
              <a:lnSpc>
                <a:spcPct val="115000"/>
              </a:lnSpc>
              <a:spcBef>
                <a:spcPts val="0"/>
              </a:spcBef>
              <a:spcAft>
                <a:spcPts val="0"/>
              </a:spcAft>
              <a:buSzPts val="3200"/>
              <a:buChar char="○"/>
              <a:defRPr sz="3200">
                <a:solidFill>
                  <a:srgbClr val="A7A4BC"/>
                </a:solidFill>
              </a:defRPr>
            </a:lvl5pPr>
            <a:lvl6pPr indent="-431800" lvl="5" marL="2743200" rtl="0">
              <a:lnSpc>
                <a:spcPct val="115000"/>
              </a:lnSpc>
              <a:spcBef>
                <a:spcPts val="0"/>
              </a:spcBef>
              <a:spcAft>
                <a:spcPts val="0"/>
              </a:spcAft>
              <a:buSzPts val="3200"/>
              <a:buChar char="■"/>
              <a:defRPr sz="3200">
                <a:solidFill>
                  <a:srgbClr val="A7A4BC"/>
                </a:solidFill>
              </a:defRPr>
            </a:lvl6pPr>
            <a:lvl7pPr indent="-431800" lvl="6" marL="3200400" rtl="0">
              <a:lnSpc>
                <a:spcPct val="115000"/>
              </a:lnSpc>
              <a:spcBef>
                <a:spcPts val="0"/>
              </a:spcBef>
              <a:spcAft>
                <a:spcPts val="0"/>
              </a:spcAft>
              <a:buSzPts val="3200"/>
              <a:buChar char="●"/>
              <a:defRPr sz="3200">
                <a:solidFill>
                  <a:srgbClr val="A7A4BC"/>
                </a:solidFill>
              </a:defRPr>
            </a:lvl7pPr>
            <a:lvl8pPr indent="-431800" lvl="7" marL="3657600" rtl="0">
              <a:lnSpc>
                <a:spcPct val="115000"/>
              </a:lnSpc>
              <a:spcBef>
                <a:spcPts val="0"/>
              </a:spcBef>
              <a:spcAft>
                <a:spcPts val="0"/>
              </a:spcAft>
              <a:buSzPts val="3200"/>
              <a:buChar char="○"/>
              <a:defRPr sz="3200">
                <a:solidFill>
                  <a:srgbClr val="A7A4BC"/>
                </a:solidFill>
              </a:defRPr>
            </a:lvl8pPr>
            <a:lvl9pPr indent="-431800" lvl="8" marL="4114800" rtl="0">
              <a:lnSpc>
                <a:spcPct val="115000"/>
              </a:lnSpc>
              <a:spcBef>
                <a:spcPts val="0"/>
              </a:spcBef>
              <a:spcAft>
                <a:spcPts val="0"/>
              </a:spcAft>
              <a:buSzPts val="3200"/>
              <a:buChar char="■"/>
              <a:defRPr sz="3200">
                <a:solidFill>
                  <a:srgbClr val="A7A4BC"/>
                </a:solidFill>
              </a:defRPr>
            </a:lvl9pPr>
          </a:lstStyle>
          <a:p/>
        </p:txBody>
      </p:sp>
      <p:sp>
        <p:nvSpPr>
          <p:cNvPr id="52" name="Google Shape;52;p13"/>
          <p:cNvSpPr txBox="1"/>
          <p:nvPr/>
        </p:nvSpPr>
        <p:spPr>
          <a:xfrm>
            <a:off x="390571" y="571075"/>
            <a:ext cx="648000" cy="653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pt-BR" sz="9600">
                <a:solidFill>
                  <a:srgbClr val="58B7D7"/>
                </a:solidFill>
                <a:latin typeface="Muli"/>
                <a:ea typeface="Muli"/>
                <a:cs typeface="Muli"/>
                <a:sym typeface="Muli"/>
              </a:rPr>
              <a:t>“</a:t>
            </a:r>
            <a:endParaRPr b="1" sz="9600">
              <a:solidFill>
                <a:srgbClr val="58B7D7"/>
              </a:solidFill>
              <a:latin typeface="Muli"/>
              <a:ea typeface="Muli"/>
              <a:cs typeface="Muli"/>
              <a:sym typeface="Mul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7" name="Shape 57"/>
        <p:cNvGrpSpPr/>
        <p:nvPr/>
      </p:nvGrpSpPr>
      <p:grpSpPr>
        <a:xfrm>
          <a:off x="0" y="0"/>
          <a:ext cx="0" cy="0"/>
          <a:chOff x="0" y="0"/>
          <a:chExt cx="0" cy="0"/>
        </a:xfrm>
      </p:grpSpPr>
      <p:sp>
        <p:nvSpPr>
          <p:cNvPr id="58" name="Google Shape;58;p1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9" name="Google Shape;59;p1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0" name="Google Shape;6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3" name="Google Shape;63;p1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4" name="Google Shape;64;p1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5" name="Google Shape;65;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 name="Shape 66"/>
        <p:cNvGrpSpPr/>
        <p:nvPr/>
      </p:nvGrpSpPr>
      <p:grpSpPr>
        <a:xfrm>
          <a:off x="0" y="0"/>
          <a:ext cx="0" cy="0"/>
          <a:chOff x="0" y="0"/>
          <a:chExt cx="0" cy="0"/>
        </a:xfrm>
      </p:grpSpPr>
      <p:sp>
        <p:nvSpPr>
          <p:cNvPr id="67" name="Google Shape;67;p1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8" name="Google Shape;68;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9" name="Shape 69"/>
        <p:cNvGrpSpPr/>
        <p:nvPr/>
      </p:nvGrpSpPr>
      <p:grpSpPr>
        <a:xfrm>
          <a:off x="0" y="0"/>
          <a:ext cx="0" cy="0"/>
          <a:chOff x="0" y="0"/>
          <a:chExt cx="0" cy="0"/>
        </a:xfrm>
      </p:grpSpPr>
      <p:sp>
        <p:nvSpPr>
          <p:cNvPr id="70" name="Google Shape;70;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1" name="Google Shape;71;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5" name="Google Shape;75;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2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8" name="Google Shape;78;p2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0" name="Shape 80"/>
        <p:cNvGrpSpPr/>
        <p:nvPr/>
      </p:nvGrpSpPr>
      <p:grpSpPr>
        <a:xfrm>
          <a:off x="0" y="0"/>
          <a:ext cx="0" cy="0"/>
          <a:chOff x="0" y="0"/>
          <a:chExt cx="0" cy="0"/>
        </a:xfrm>
      </p:grpSpPr>
      <p:sp>
        <p:nvSpPr>
          <p:cNvPr id="81" name="Google Shape;81;p2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82" name="Google Shape;8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6" name="Google Shape;86;p2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7" name="Google Shape;87;p2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9" name="Shape 89"/>
        <p:cNvGrpSpPr/>
        <p:nvPr/>
      </p:nvGrpSpPr>
      <p:grpSpPr>
        <a:xfrm>
          <a:off x="0" y="0"/>
          <a:ext cx="0" cy="0"/>
          <a:chOff x="0" y="0"/>
          <a:chExt cx="0" cy="0"/>
        </a:xfrm>
      </p:grpSpPr>
      <p:sp>
        <p:nvSpPr>
          <p:cNvPr id="90" name="Google Shape;90;p2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91" name="Google Shape;91;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2" name="Shape 92"/>
        <p:cNvGrpSpPr/>
        <p:nvPr/>
      </p:nvGrpSpPr>
      <p:grpSpPr>
        <a:xfrm>
          <a:off x="0" y="0"/>
          <a:ext cx="0" cy="0"/>
          <a:chOff x="0" y="0"/>
          <a:chExt cx="0" cy="0"/>
        </a:xfrm>
      </p:grpSpPr>
      <p:sp>
        <p:nvSpPr>
          <p:cNvPr id="93" name="Google Shape;93;p2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4" name="Google Shape;94;p2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95" name="Google Shape;95;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6" name="Shape 96"/>
        <p:cNvGrpSpPr/>
        <p:nvPr/>
      </p:nvGrpSpPr>
      <p:grpSpPr>
        <a:xfrm>
          <a:off x="0" y="0"/>
          <a:ext cx="0" cy="0"/>
          <a:chOff x="0" y="0"/>
          <a:chExt cx="0" cy="0"/>
        </a:xfrm>
      </p:grpSpPr>
      <p:sp>
        <p:nvSpPr>
          <p:cNvPr id="97" name="Google Shape;97;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98" name="Shape 98"/>
        <p:cNvGrpSpPr/>
        <p:nvPr/>
      </p:nvGrpSpPr>
      <p:grpSpPr>
        <a:xfrm>
          <a:off x="0" y="0"/>
          <a:ext cx="0" cy="0"/>
          <a:chOff x="0" y="0"/>
          <a:chExt cx="0" cy="0"/>
        </a:xfrm>
      </p:grpSpPr>
      <p:sp>
        <p:nvSpPr>
          <p:cNvPr id="99" name="Google Shape;99;p26"/>
          <p:cNvSpPr txBox="1"/>
          <p:nvPr>
            <p:ph idx="1" type="body"/>
          </p:nvPr>
        </p:nvSpPr>
        <p:spPr>
          <a:xfrm>
            <a:off x="962850" y="919975"/>
            <a:ext cx="4469100" cy="3342000"/>
          </a:xfrm>
          <a:prstGeom prst="rect">
            <a:avLst/>
          </a:prstGeom>
          <a:noFill/>
          <a:ln>
            <a:noFill/>
          </a:ln>
        </p:spPr>
        <p:txBody>
          <a:bodyPr anchorCtr="0" anchor="t" bIns="91425" lIns="91425" spcFirstLastPara="1" rIns="91425" wrap="square" tIns="91425">
            <a:normAutofit/>
          </a:bodyPr>
          <a:lstStyle>
            <a:lvl1pPr indent="-431800" lvl="0" marL="457200" algn="l">
              <a:lnSpc>
                <a:spcPct val="115000"/>
              </a:lnSpc>
              <a:spcBef>
                <a:spcPts val="0"/>
              </a:spcBef>
              <a:spcAft>
                <a:spcPts val="0"/>
              </a:spcAft>
              <a:buClr>
                <a:srgbClr val="A7A4BC"/>
              </a:buClr>
              <a:buSzPts val="3200"/>
              <a:buChar char="●"/>
              <a:defRPr sz="3200">
                <a:solidFill>
                  <a:srgbClr val="A7A4BC"/>
                </a:solidFill>
              </a:defRPr>
            </a:lvl1pPr>
            <a:lvl2pPr indent="-431800" lvl="1" marL="914400" algn="l">
              <a:lnSpc>
                <a:spcPct val="115000"/>
              </a:lnSpc>
              <a:spcBef>
                <a:spcPts val="0"/>
              </a:spcBef>
              <a:spcAft>
                <a:spcPts val="0"/>
              </a:spcAft>
              <a:buSzPts val="3200"/>
              <a:buChar char="○"/>
              <a:defRPr sz="3200">
                <a:solidFill>
                  <a:srgbClr val="A7A4BC"/>
                </a:solidFill>
              </a:defRPr>
            </a:lvl2pPr>
            <a:lvl3pPr indent="-431800" lvl="2" marL="1371600" algn="l">
              <a:lnSpc>
                <a:spcPct val="115000"/>
              </a:lnSpc>
              <a:spcBef>
                <a:spcPts val="0"/>
              </a:spcBef>
              <a:spcAft>
                <a:spcPts val="0"/>
              </a:spcAft>
              <a:buSzPts val="3200"/>
              <a:buChar char="■"/>
              <a:defRPr sz="3200">
                <a:solidFill>
                  <a:srgbClr val="A7A4BC"/>
                </a:solidFill>
              </a:defRPr>
            </a:lvl3pPr>
            <a:lvl4pPr indent="-431800" lvl="3" marL="1828800" algn="l">
              <a:lnSpc>
                <a:spcPct val="115000"/>
              </a:lnSpc>
              <a:spcBef>
                <a:spcPts val="0"/>
              </a:spcBef>
              <a:spcAft>
                <a:spcPts val="0"/>
              </a:spcAft>
              <a:buSzPts val="3200"/>
              <a:buChar char="●"/>
              <a:defRPr sz="3200">
                <a:solidFill>
                  <a:srgbClr val="A7A4BC"/>
                </a:solidFill>
              </a:defRPr>
            </a:lvl4pPr>
            <a:lvl5pPr indent="-431800" lvl="4" marL="2286000" algn="l">
              <a:lnSpc>
                <a:spcPct val="115000"/>
              </a:lnSpc>
              <a:spcBef>
                <a:spcPts val="0"/>
              </a:spcBef>
              <a:spcAft>
                <a:spcPts val="0"/>
              </a:spcAft>
              <a:buSzPts val="3200"/>
              <a:buChar char="○"/>
              <a:defRPr sz="3200">
                <a:solidFill>
                  <a:srgbClr val="A7A4BC"/>
                </a:solidFill>
              </a:defRPr>
            </a:lvl5pPr>
            <a:lvl6pPr indent="-431800" lvl="5" marL="2743200" algn="l">
              <a:lnSpc>
                <a:spcPct val="115000"/>
              </a:lnSpc>
              <a:spcBef>
                <a:spcPts val="0"/>
              </a:spcBef>
              <a:spcAft>
                <a:spcPts val="0"/>
              </a:spcAft>
              <a:buSzPts val="3200"/>
              <a:buChar char="■"/>
              <a:defRPr sz="3200">
                <a:solidFill>
                  <a:srgbClr val="A7A4BC"/>
                </a:solidFill>
              </a:defRPr>
            </a:lvl6pPr>
            <a:lvl7pPr indent="-431800" lvl="6" marL="3200400" algn="l">
              <a:lnSpc>
                <a:spcPct val="115000"/>
              </a:lnSpc>
              <a:spcBef>
                <a:spcPts val="0"/>
              </a:spcBef>
              <a:spcAft>
                <a:spcPts val="0"/>
              </a:spcAft>
              <a:buSzPts val="3200"/>
              <a:buChar char="●"/>
              <a:defRPr sz="3200">
                <a:solidFill>
                  <a:srgbClr val="A7A4BC"/>
                </a:solidFill>
              </a:defRPr>
            </a:lvl7pPr>
            <a:lvl8pPr indent="-431800" lvl="7" marL="3657600" algn="l">
              <a:lnSpc>
                <a:spcPct val="115000"/>
              </a:lnSpc>
              <a:spcBef>
                <a:spcPts val="0"/>
              </a:spcBef>
              <a:spcAft>
                <a:spcPts val="0"/>
              </a:spcAft>
              <a:buSzPts val="3200"/>
              <a:buChar char="○"/>
              <a:defRPr sz="3200">
                <a:solidFill>
                  <a:srgbClr val="A7A4BC"/>
                </a:solidFill>
              </a:defRPr>
            </a:lvl8pPr>
            <a:lvl9pPr indent="-431800" lvl="8" marL="4114800" algn="l">
              <a:lnSpc>
                <a:spcPct val="115000"/>
              </a:lnSpc>
              <a:spcBef>
                <a:spcPts val="0"/>
              </a:spcBef>
              <a:spcAft>
                <a:spcPts val="0"/>
              </a:spcAft>
              <a:buSzPts val="3200"/>
              <a:buChar char="■"/>
              <a:defRPr sz="3200">
                <a:solidFill>
                  <a:srgbClr val="A7A4BC"/>
                </a:solidFill>
              </a:defRPr>
            </a:lvl9pPr>
          </a:lstStyle>
          <a:p/>
        </p:txBody>
      </p:sp>
      <p:sp>
        <p:nvSpPr>
          <p:cNvPr id="100" name="Google Shape;100;p26"/>
          <p:cNvSpPr txBox="1"/>
          <p:nvPr/>
        </p:nvSpPr>
        <p:spPr>
          <a:xfrm>
            <a:off x="390571" y="571075"/>
            <a:ext cx="648000" cy="6537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600"/>
              <a:buFont typeface="Arial"/>
              <a:buNone/>
            </a:pPr>
            <a:r>
              <a:rPr b="1" i="0" lang="pt-BR" sz="9600" u="none" cap="none" strike="noStrike">
                <a:solidFill>
                  <a:srgbClr val="58B7D7"/>
                </a:solidFill>
                <a:latin typeface="Arial"/>
                <a:ea typeface="Arial"/>
                <a:cs typeface="Arial"/>
                <a:sym typeface="Arial"/>
              </a:rPr>
              <a:t>“</a:t>
            </a:r>
            <a:endParaRPr b="1" i="0" sz="9600" u="none" cap="none" strike="noStrike">
              <a:solidFill>
                <a:srgbClr val="58B7D7"/>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1.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3" name="Shape 53"/>
        <p:cNvGrpSpPr/>
        <p:nvPr/>
      </p:nvGrpSpPr>
      <p:grpSpPr>
        <a:xfrm>
          <a:off x="0" y="0"/>
          <a:ext cx="0" cy="0"/>
          <a:chOff x="0" y="0"/>
          <a:chExt cx="0" cy="0"/>
        </a:xfrm>
      </p:grpSpPr>
      <p:sp>
        <p:nvSpPr>
          <p:cNvPr id="54" name="Google Shape;54;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5" name="Google Shape;55;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6" name="Google Shape;56;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7"/>
          <p:cNvPicPr preferRelativeResize="0"/>
          <p:nvPr/>
        </p:nvPicPr>
        <p:blipFill rotWithShape="1">
          <a:blip r:embed="rId3">
            <a:alphaModFix/>
          </a:blip>
          <a:srcRect b="0" l="0" r="278" t="0"/>
          <a:stretch/>
        </p:blipFill>
        <p:spPr>
          <a:xfrm>
            <a:off x="0" y="0"/>
            <a:ext cx="9144000" cy="5143499"/>
          </a:xfrm>
          <a:prstGeom prst="rect">
            <a:avLst/>
          </a:prstGeom>
          <a:noFill/>
          <a:ln>
            <a:noFill/>
          </a:ln>
        </p:spPr>
      </p:pic>
      <p:sp>
        <p:nvSpPr>
          <p:cNvPr id="106" name="Google Shape;106;p27"/>
          <p:cNvSpPr txBox="1"/>
          <p:nvPr/>
        </p:nvSpPr>
        <p:spPr>
          <a:xfrm>
            <a:off x="529700" y="812050"/>
            <a:ext cx="8813400" cy="892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600"/>
              <a:buFont typeface="Arial"/>
              <a:buNone/>
            </a:pPr>
            <a:r>
              <a:rPr b="1" i="0" lang="pt-BR" sz="4600" u="none" cap="none" strike="noStrike">
                <a:solidFill>
                  <a:schemeClr val="lt1"/>
                </a:solidFill>
                <a:latin typeface="Montserrat"/>
                <a:ea typeface="Montserrat"/>
                <a:cs typeface="Montserrat"/>
                <a:sym typeface="Montserrat"/>
              </a:rPr>
              <a:t>TIS - IV E-Commerce</a:t>
            </a:r>
            <a:endParaRPr b="1" i="0" sz="4600" u="none" cap="none" strike="noStrike">
              <a:solidFill>
                <a:schemeClr val="lt1"/>
              </a:solidFill>
              <a:latin typeface="Montserrat"/>
              <a:ea typeface="Montserrat"/>
              <a:cs typeface="Montserrat"/>
              <a:sym typeface="Montserrat"/>
            </a:endParaRPr>
          </a:p>
        </p:txBody>
      </p:sp>
      <p:sp>
        <p:nvSpPr>
          <p:cNvPr id="107" name="Google Shape;107;p27"/>
          <p:cNvSpPr/>
          <p:nvPr/>
        </p:nvSpPr>
        <p:spPr>
          <a:xfrm>
            <a:off x="682100" y="2462150"/>
            <a:ext cx="7670400" cy="69000"/>
          </a:xfrm>
          <a:prstGeom prst="roundRect">
            <a:avLst>
              <a:gd fmla="val 50000" name="adj"/>
            </a:avLst>
          </a:prstGeom>
          <a:solidFill>
            <a:srgbClr val="8DD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27"/>
          <p:cNvSpPr txBox="1"/>
          <p:nvPr/>
        </p:nvSpPr>
        <p:spPr>
          <a:xfrm>
            <a:off x="682100" y="2778350"/>
            <a:ext cx="6249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pt-BR" sz="1200" u="none" cap="none" strike="noStrike">
                <a:solidFill>
                  <a:schemeClr val="lt1"/>
                </a:solidFill>
                <a:latin typeface="Montserrat"/>
                <a:ea typeface="Montserrat"/>
                <a:cs typeface="Montserrat"/>
                <a:sym typeface="Montserrat"/>
              </a:rPr>
              <a:t>PUC MG - </a:t>
            </a:r>
            <a:r>
              <a:rPr lang="pt-BR" sz="1200">
                <a:solidFill>
                  <a:schemeClr val="lt1"/>
                </a:solidFill>
                <a:latin typeface="Montserrat"/>
                <a:ea typeface="Montserrat"/>
                <a:cs typeface="Montserrat"/>
                <a:sym typeface="Montserrat"/>
              </a:rPr>
              <a:t>MAR </a:t>
            </a:r>
            <a:r>
              <a:rPr b="0" i="0" lang="pt-BR" sz="1200" u="none" cap="none" strike="noStrike">
                <a:solidFill>
                  <a:schemeClr val="lt1"/>
                </a:solidFill>
                <a:latin typeface="Montserrat"/>
                <a:ea typeface="Montserrat"/>
                <a:cs typeface="Montserrat"/>
                <a:sym typeface="Montserrat"/>
              </a:rPr>
              <a:t>2021</a:t>
            </a:r>
            <a:endParaRPr b="0" i="0" sz="12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36"/>
          <p:cNvPicPr preferRelativeResize="0"/>
          <p:nvPr/>
        </p:nvPicPr>
        <p:blipFill rotWithShape="1">
          <a:blip r:embed="rId3">
            <a:alphaModFix amt="42000"/>
          </a:blip>
          <a:srcRect b="43747" l="0" r="0" t="0"/>
          <a:stretch/>
        </p:blipFill>
        <p:spPr>
          <a:xfrm>
            <a:off x="0" y="0"/>
            <a:ext cx="9144000" cy="5143500"/>
          </a:xfrm>
          <a:prstGeom prst="rect">
            <a:avLst/>
          </a:prstGeom>
          <a:noFill/>
          <a:ln>
            <a:noFill/>
          </a:ln>
        </p:spPr>
      </p:pic>
      <p:sp>
        <p:nvSpPr>
          <p:cNvPr id="183" name="Google Shape;183;p36"/>
          <p:cNvSpPr txBox="1"/>
          <p:nvPr/>
        </p:nvSpPr>
        <p:spPr>
          <a:xfrm>
            <a:off x="-115150" y="802550"/>
            <a:ext cx="6249000" cy="557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0"/>
              <a:buFont typeface="Arial"/>
              <a:buNone/>
            </a:pPr>
            <a:r>
              <a:rPr b="1" i="0" lang="pt-BR" sz="35000" u="none" cap="none" strike="noStrike">
                <a:solidFill>
                  <a:srgbClr val="0F6B8B"/>
                </a:solidFill>
                <a:latin typeface="Montserrat"/>
                <a:ea typeface="Montserrat"/>
                <a:cs typeface="Montserrat"/>
                <a:sym typeface="Montserrat"/>
              </a:rPr>
              <a:t>2</a:t>
            </a:r>
            <a:endParaRPr b="1" i="0" sz="35000" u="none" cap="none" strike="noStrike">
              <a:solidFill>
                <a:srgbClr val="0F6B8B"/>
              </a:solidFill>
              <a:latin typeface="Montserrat"/>
              <a:ea typeface="Montserrat"/>
              <a:cs typeface="Montserrat"/>
              <a:sym typeface="Montserrat"/>
            </a:endParaRPr>
          </a:p>
        </p:txBody>
      </p:sp>
      <p:sp>
        <p:nvSpPr>
          <p:cNvPr id="184" name="Google Shape;184;p36"/>
          <p:cNvSpPr txBox="1"/>
          <p:nvPr/>
        </p:nvSpPr>
        <p:spPr>
          <a:xfrm>
            <a:off x="2955600" y="1477075"/>
            <a:ext cx="5606100" cy="708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400"/>
              <a:buFont typeface="Arial"/>
              <a:buNone/>
            </a:pPr>
            <a:r>
              <a:rPr b="1" i="0" lang="pt-BR" sz="3400" u="none" cap="none" strike="noStrike">
                <a:solidFill>
                  <a:srgbClr val="58B7D7"/>
                </a:solidFill>
                <a:latin typeface="Montserrat"/>
                <a:ea typeface="Montserrat"/>
                <a:cs typeface="Montserrat"/>
                <a:sym typeface="Montserrat"/>
              </a:rPr>
              <a:t>Extensão Universitária</a:t>
            </a:r>
            <a:endParaRPr b="1" i="0" sz="3400" u="none" cap="none" strike="noStrike">
              <a:solidFill>
                <a:srgbClr val="58B7D7"/>
              </a:solidFill>
              <a:latin typeface="Montserrat"/>
              <a:ea typeface="Montserrat"/>
              <a:cs typeface="Montserrat"/>
              <a:sym typeface="Montserrat"/>
            </a:endParaRPr>
          </a:p>
        </p:txBody>
      </p:sp>
      <p:sp>
        <p:nvSpPr>
          <p:cNvPr id="185" name="Google Shape;185;p36"/>
          <p:cNvSpPr txBox="1"/>
          <p:nvPr/>
        </p:nvSpPr>
        <p:spPr>
          <a:xfrm>
            <a:off x="2955600" y="2185075"/>
            <a:ext cx="5429400" cy="215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pt-BR" sz="1600" u="none" cap="none" strike="noStrike">
                <a:solidFill>
                  <a:schemeClr val="dk2"/>
                </a:solidFill>
                <a:latin typeface="Montserrat"/>
                <a:ea typeface="Montserrat"/>
                <a:cs typeface="Montserrat"/>
                <a:sym typeface="Montserrat"/>
              </a:rPr>
              <a:t>Muitos trabalhadores autônomos não possuem o ‘know-how’ necessário para adequar o seu negócio a um modelo de e-commerce. </a:t>
            </a:r>
            <a:endParaRPr b="0" i="0" sz="16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600"/>
              <a:buFont typeface="Arial"/>
              <a:buNone/>
            </a:pPr>
            <a:r>
              <a:rPr b="0" i="0" lang="pt-BR" sz="1600" u="none" cap="none" strike="noStrike">
                <a:solidFill>
                  <a:schemeClr val="dk2"/>
                </a:solidFill>
                <a:latin typeface="Montserrat"/>
                <a:ea typeface="Montserrat"/>
                <a:cs typeface="Montserrat"/>
                <a:sym typeface="Montserrat"/>
              </a:rPr>
              <a:t>O projeto de extensão tem TIS tem contribuído na vida de pessoas que não possuem um background técnico para revolucionar seu modelo de negócio e impulsionar as vendas.</a:t>
            </a:r>
            <a:endParaRPr b="0" i="0" sz="1600" u="none" cap="none" strike="noStrike">
              <a:solidFill>
                <a:srgbClr val="65617D"/>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37"/>
          <p:cNvPicPr preferRelativeResize="0"/>
          <p:nvPr/>
        </p:nvPicPr>
        <p:blipFill rotWithShape="1">
          <a:blip r:embed="rId3">
            <a:alphaModFix amt="42000"/>
          </a:blip>
          <a:srcRect b="43747" l="0" r="0" t="0"/>
          <a:stretch/>
        </p:blipFill>
        <p:spPr>
          <a:xfrm>
            <a:off x="0" y="0"/>
            <a:ext cx="9144000" cy="5143500"/>
          </a:xfrm>
          <a:prstGeom prst="rect">
            <a:avLst/>
          </a:prstGeom>
          <a:noFill/>
          <a:ln>
            <a:noFill/>
          </a:ln>
        </p:spPr>
      </p:pic>
      <p:sp>
        <p:nvSpPr>
          <p:cNvPr id="191" name="Google Shape;191;p37"/>
          <p:cNvSpPr txBox="1"/>
          <p:nvPr/>
        </p:nvSpPr>
        <p:spPr>
          <a:xfrm>
            <a:off x="-60850" y="747125"/>
            <a:ext cx="6249000" cy="557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0"/>
              <a:buFont typeface="Arial"/>
              <a:buNone/>
            </a:pPr>
            <a:r>
              <a:rPr b="1" i="0" lang="pt-BR" sz="35000" u="none" cap="none" strike="noStrike">
                <a:solidFill>
                  <a:srgbClr val="0F6B8B"/>
                </a:solidFill>
                <a:latin typeface="Montserrat"/>
                <a:ea typeface="Montserrat"/>
                <a:cs typeface="Montserrat"/>
                <a:sym typeface="Montserrat"/>
              </a:rPr>
              <a:t>3</a:t>
            </a:r>
            <a:endParaRPr b="1" i="0" sz="35000" u="none" cap="none" strike="noStrike">
              <a:solidFill>
                <a:srgbClr val="0F6B8B"/>
              </a:solidFill>
              <a:latin typeface="Montserrat"/>
              <a:ea typeface="Montserrat"/>
              <a:cs typeface="Montserrat"/>
              <a:sym typeface="Montserrat"/>
            </a:endParaRPr>
          </a:p>
        </p:txBody>
      </p:sp>
      <p:sp>
        <p:nvSpPr>
          <p:cNvPr id="192" name="Google Shape;192;p37"/>
          <p:cNvSpPr txBox="1"/>
          <p:nvPr/>
        </p:nvSpPr>
        <p:spPr>
          <a:xfrm>
            <a:off x="2955600" y="1477075"/>
            <a:ext cx="5061900" cy="708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400"/>
              <a:buFont typeface="Arial"/>
              <a:buNone/>
            </a:pPr>
            <a:r>
              <a:rPr b="1" i="0" lang="pt-BR" sz="3400" u="none" cap="none" strike="noStrike">
                <a:solidFill>
                  <a:srgbClr val="58B7D7"/>
                </a:solidFill>
                <a:latin typeface="Montserrat"/>
                <a:ea typeface="Montserrat"/>
                <a:cs typeface="Montserrat"/>
                <a:sym typeface="Montserrat"/>
              </a:rPr>
              <a:t>Parceiro</a:t>
            </a:r>
            <a:endParaRPr b="1" i="0" sz="3400" u="none" cap="none" strike="noStrike">
              <a:solidFill>
                <a:srgbClr val="58B7D7"/>
              </a:solidFill>
              <a:latin typeface="Montserrat"/>
              <a:ea typeface="Montserrat"/>
              <a:cs typeface="Montserrat"/>
              <a:sym typeface="Montserrat"/>
            </a:endParaRPr>
          </a:p>
        </p:txBody>
      </p:sp>
      <p:sp>
        <p:nvSpPr>
          <p:cNvPr id="193" name="Google Shape;193;p37"/>
          <p:cNvSpPr txBox="1"/>
          <p:nvPr/>
        </p:nvSpPr>
        <p:spPr>
          <a:xfrm>
            <a:off x="2955600" y="2185075"/>
            <a:ext cx="5984700" cy="4311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65617D"/>
              </a:solidFill>
              <a:latin typeface="Montserrat"/>
              <a:ea typeface="Montserrat"/>
              <a:cs typeface="Montserrat"/>
              <a:sym typeface="Montserrat"/>
            </a:endParaRPr>
          </a:p>
        </p:txBody>
      </p:sp>
      <p:sp>
        <p:nvSpPr>
          <p:cNvPr id="194" name="Google Shape;194;p37"/>
          <p:cNvSpPr txBox="1"/>
          <p:nvPr/>
        </p:nvSpPr>
        <p:spPr>
          <a:xfrm>
            <a:off x="2955600" y="2193575"/>
            <a:ext cx="5743500" cy="4311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600"/>
              </a:spcBef>
              <a:spcAft>
                <a:spcPts val="0"/>
              </a:spcAft>
              <a:buClr>
                <a:srgbClr val="000000"/>
              </a:buClr>
              <a:buSzPts val="1600"/>
              <a:buFont typeface="Arial"/>
              <a:buNone/>
            </a:pPr>
            <a:r>
              <a:rPr b="0" i="0" lang="pt-BR" sz="1600" u="none" cap="none" strike="noStrike">
                <a:solidFill>
                  <a:schemeClr val="dk2"/>
                </a:solidFill>
                <a:latin typeface="Montserrat"/>
                <a:ea typeface="Montserrat"/>
                <a:cs typeface="Montserrat"/>
                <a:sym typeface="Montserrat"/>
              </a:rPr>
              <a:t>N/A</a:t>
            </a:r>
            <a:endParaRPr b="0" i="0" sz="1600" u="none" cap="none" strike="noStrike">
              <a:solidFill>
                <a:schemeClr val="dk2"/>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38"/>
          <p:cNvPicPr preferRelativeResize="0"/>
          <p:nvPr/>
        </p:nvPicPr>
        <p:blipFill rotWithShape="1">
          <a:blip r:embed="rId3">
            <a:alphaModFix amt="42000"/>
          </a:blip>
          <a:srcRect b="43747" l="0" r="0" t="0"/>
          <a:stretch/>
        </p:blipFill>
        <p:spPr>
          <a:xfrm>
            <a:off x="0" y="0"/>
            <a:ext cx="9144000" cy="5143500"/>
          </a:xfrm>
          <a:prstGeom prst="rect">
            <a:avLst/>
          </a:prstGeom>
          <a:noFill/>
          <a:ln>
            <a:noFill/>
          </a:ln>
        </p:spPr>
      </p:pic>
      <p:sp>
        <p:nvSpPr>
          <p:cNvPr id="200" name="Google Shape;200;p38"/>
          <p:cNvSpPr txBox="1"/>
          <p:nvPr/>
        </p:nvSpPr>
        <p:spPr>
          <a:xfrm>
            <a:off x="-232300" y="747125"/>
            <a:ext cx="6249000" cy="557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0"/>
              <a:buFont typeface="Arial"/>
              <a:buNone/>
            </a:pPr>
            <a:r>
              <a:rPr b="1" i="0" lang="pt-BR" sz="35000" u="none" cap="none" strike="noStrike">
                <a:solidFill>
                  <a:srgbClr val="0F6B8B"/>
                </a:solidFill>
                <a:latin typeface="Montserrat"/>
                <a:ea typeface="Montserrat"/>
                <a:cs typeface="Montserrat"/>
                <a:sym typeface="Montserrat"/>
              </a:rPr>
              <a:t>4</a:t>
            </a:r>
            <a:endParaRPr b="1" i="0" sz="35000" u="none" cap="none" strike="noStrike">
              <a:solidFill>
                <a:srgbClr val="0F6B8B"/>
              </a:solidFill>
              <a:latin typeface="Montserrat"/>
              <a:ea typeface="Montserrat"/>
              <a:cs typeface="Montserrat"/>
              <a:sym typeface="Montserrat"/>
            </a:endParaRPr>
          </a:p>
        </p:txBody>
      </p:sp>
      <p:sp>
        <p:nvSpPr>
          <p:cNvPr id="201" name="Google Shape;201;p38"/>
          <p:cNvSpPr txBox="1"/>
          <p:nvPr/>
        </p:nvSpPr>
        <p:spPr>
          <a:xfrm>
            <a:off x="2955600" y="1477075"/>
            <a:ext cx="5670600" cy="708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400"/>
              <a:buFont typeface="Arial"/>
              <a:buNone/>
            </a:pPr>
            <a:r>
              <a:rPr b="1" i="0" lang="pt-BR" sz="3400" u="none" cap="none" strike="noStrike">
                <a:solidFill>
                  <a:srgbClr val="58B7D7"/>
                </a:solidFill>
                <a:latin typeface="Montserrat"/>
                <a:ea typeface="Montserrat"/>
                <a:cs typeface="Montserrat"/>
                <a:sym typeface="Montserrat"/>
              </a:rPr>
              <a:t>Engenharia de Software</a:t>
            </a:r>
            <a:endParaRPr b="1" i="0" sz="3400" u="none" cap="none" strike="noStrike">
              <a:solidFill>
                <a:srgbClr val="58B7D7"/>
              </a:solidFill>
              <a:latin typeface="Montserrat"/>
              <a:ea typeface="Montserrat"/>
              <a:cs typeface="Montserrat"/>
              <a:sym typeface="Montserrat"/>
            </a:endParaRPr>
          </a:p>
        </p:txBody>
      </p:sp>
      <p:sp>
        <p:nvSpPr>
          <p:cNvPr id="202" name="Google Shape;202;p38"/>
          <p:cNvSpPr txBox="1"/>
          <p:nvPr/>
        </p:nvSpPr>
        <p:spPr>
          <a:xfrm>
            <a:off x="2955600" y="2185075"/>
            <a:ext cx="5984700" cy="4311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65617D"/>
              </a:solidFill>
              <a:latin typeface="Montserrat"/>
              <a:ea typeface="Montserrat"/>
              <a:cs typeface="Montserrat"/>
              <a:sym typeface="Montserrat"/>
            </a:endParaRPr>
          </a:p>
        </p:txBody>
      </p:sp>
      <p:sp>
        <p:nvSpPr>
          <p:cNvPr id="203" name="Google Shape;203;p38"/>
          <p:cNvSpPr txBox="1"/>
          <p:nvPr/>
        </p:nvSpPr>
        <p:spPr>
          <a:xfrm>
            <a:off x="3076200" y="2157300"/>
            <a:ext cx="5743500" cy="29862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600"/>
              </a:spcBef>
              <a:spcAft>
                <a:spcPts val="0"/>
              </a:spcAft>
              <a:buClr>
                <a:srgbClr val="000000"/>
              </a:buClr>
              <a:buSzPts val="1600"/>
              <a:buFont typeface="Arial"/>
              <a:buNone/>
            </a:pPr>
            <a:r>
              <a:rPr b="1" i="0" lang="pt-BR" sz="1600" u="none" cap="none" strike="noStrike">
                <a:solidFill>
                  <a:schemeClr val="dk2"/>
                </a:solidFill>
                <a:latin typeface="Montserrat"/>
                <a:ea typeface="Montserrat"/>
                <a:cs typeface="Montserrat"/>
                <a:sym typeface="Montserrat"/>
              </a:rPr>
              <a:t>O projeto proposto respeita diversas Knowledge Areas propostas pelo guia SWEBOK. Dentre elas : </a:t>
            </a:r>
            <a:endParaRPr b="1" i="0" sz="1600" u="none" cap="none" strike="noStrike">
              <a:solidFill>
                <a:schemeClr val="dk2"/>
              </a:solidFill>
              <a:latin typeface="Montserrat"/>
              <a:ea typeface="Montserrat"/>
              <a:cs typeface="Montserrat"/>
              <a:sym typeface="Montserrat"/>
            </a:endParaRPr>
          </a:p>
          <a:p>
            <a:pPr indent="0" lvl="0" marL="0" marR="0" rtl="0" algn="just">
              <a:lnSpc>
                <a:spcPct val="150000"/>
              </a:lnSpc>
              <a:spcBef>
                <a:spcPts val="600"/>
              </a:spcBef>
              <a:spcAft>
                <a:spcPts val="0"/>
              </a:spcAft>
              <a:buClr>
                <a:srgbClr val="000000"/>
              </a:buClr>
              <a:buSzPts val="1200"/>
              <a:buFont typeface="Arial"/>
              <a:buNone/>
            </a:pPr>
            <a:r>
              <a:rPr b="0" i="0" lang="pt-BR" sz="1200" u="none" cap="none" strike="noStrike">
                <a:solidFill>
                  <a:schemeClr val="dk1"/>
                </a:solidFill>
                <a:latin typeface="Montserrat"/>
                <a:ea typeface="Montserrat"/>
                <a:cs typeface="Montserrat"/>
                <a:sym typeface="Montserrat"/>
              </a:rPr>
              <a:t>Requisitos de Software, Projeto de Software, Construção de Software, Teste de Software, Manutenção de software, Gerência de Configuração de Software, Gerência da Engenharia de Software, Processos de Engenharia de Software, Qualidade de Software, Fundamentos de Computação, Fundamentos de Matemática, Fundamentos de Engenharia.</a:t>
            </a:r>
            <a:endParaRPr b="0" i="0" sz="1600" u="none" cap="none" strike="noStrike">
              <a:solidFill>
                <a:schemeClr val="dk1"/>
              </a:solidFill>
              <a:latin typeface="Montserrat"/>
              <a:ea typeface="Montserrat"/>
              <a:cs typeface="Montserrat"/>
              <a:sym typeface="Montserrat"/>
            </a:endParaRPr>
          </a:p>
          <a:p>
            <a:pPr indent="0" lvl="0" marL="0" marR="0" rtl="0" algn="just">
              <a:lnSpc>
                <a:spcPct val="150000"/>
              </a:lnSpc>
              <a:spcBef>
                <a:spcPts val="600"/>
              </a:spcBef>
              <a:spcAft>
                <a:spcPts val="0"/>
              </a:spcAft>
              <a:buClr>
                <a:srgbClr val="000000"/>
              </a:buClr>
              <a:buSzPts val="1600"/>
              <a:buFont typeface="Arial"/>
              <a:buNone/>
            </a:pPr>
            <a:r>
              <a:t/>
            </a:r>
            <a:endParaRPr b="0" i="0" sz="16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39"/>
          <p:cNvPicPr preferRelativeResize="0"/>
          <p:nvPr/>
        </p:nvPicPr>
        <p:blipFill rotWithShape="1">
          <a:blip r:embed="rId3">
            <a:alphaModFix amt="16000"/>
          </a:blip>
          <a:srcRect b="43747" l="0" r="0" t="0"/>
          <a:stretch/>
        </p:blipFill>
        <p:spPr>
          <a:xfrm>
            <a:off x="0" y="0"/>
            <a:ext cx="9144000" cy="5143500"/>
          </a:xfrm>
          <a:prstGeom prst="rect">
            <a:avLst/>
          </a:prstGeom>
          <a:noFill/>
          <a:ln>
            <a:noFill/>
          </a:ln>
        </p:spPr>
      </p:pic>
      <p:sp>
        <p:nvSpPr>
          <p:cNvPr id="209" name="Google Shape;209;p39"/>
          <p:cNvSpPr txBox="1"/>
          <p:nvPr/>
        </p:nvSpPr>
        <p:spPr>
          <a:xfrm>
            <a:off x="273850" y="595200"/>
            <a:ext cx="8799300" cy="100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300"/>
              <a:buFont typeface="Arial"/>
              <a:buNone/>
            </a:pPr>
            <a:r>
              <a:rPr b="1" lang="pt-BR" sz="5300">
                <a:solidFill>
                  <a:srgbClr val="0F6B8B"/>
                </a:solidFill>
                <a:latin typeface="Montserrat"/>
                <a:ea typeface="Montserrat"/>
                <a:cs typeface="Montserrat"/>
                <a:sym typeface="Montserrat"/>
              </a:rPr>
              <a:t>Sprint Alfa</a:t>
            </a:r>
            <a:endParaRPr b="1" i="0" sz="5300" u="none" cap="none" strike="noStrike">
              <a:solidFill>
                <a:srgbClr val="0F6B8B"/>
              </a:solidFill>
              <a:latin typeface="Montserrat"/>
              <a:ea typeface="Montserrat"/>
              <a:cs typeface="Montserrat"/>
              <a:sym typeface="Montserrat"/>
            </a:endParaRPr>
          </a:p>
        </p:txBody>
      </p:sp>
      <p:sp>
        <p:nvSpPr>
          <p:cNvPr id="210" name="Google Shape;210;p39"/>
          <p:cNvSpPr/>
          <p:nvPr/>
        </p:nvSpPr>
        <p:spPr>
          <a:xfrm>
            <a:off x="1127375" y="1526700"/>
            <a:ext cx="3501900" cy="69000"/>
          </a:xfrm>
          <a:prstGeom prst="roundRect">
            <a:avLst>
              <a:gd fmla="val 50000" name="adj"/>
            </a:avLst>
          </a:prstGeom>
          <a:solidFill>
            <a:srgbClr val="8DD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1" name="Google Shape;211;p39"/>
          <p:cNvPicPr preferRelativeResize="0"/>
          <p:nvPr/>
        </p:nvPicPr>
        <p:blipFill rotWithShape="1">
          <a:blip r:embed="rId4">
            <a:alphaModFix/>
          </a:blip>
          <a:srcRect b="0" l="0" r="0" t="0"/>
          <a:stretch/>
        </p:blipFill>
        <p:spPr>
          <a:xfrm>
            <a:off x="5565725" y="2571750"/>
            <a:ext cx="3578275" cy="2189525"/>
          </a:xfrm>
          <a:prstGeom prst="rect">
            <a:avLst/>
          </a:prstGeom>
          <a:noFill/>
          <a:ln>
            <a:noFill/>
          </a:ln>
        </p:spPr>
      </p:pic>
      <p:sp>
        <p:nvSpPr>
          <p:cNvPr id="212" name="Google Shape;212;p39"/>
          <p:cNvSpPr txBox="1"/>
          <p:nvPr/>
        </p:nvSpPr>
        <p:spPr>
          <a:xfrm>
            <a:off x="1013925" y="1893350"/>
            <a:ext cx="68394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t/>
            </a:r>
            <a:endParaRPr b="0" i="0" sz="3200" u="none" cap="none" strike="noStrike">
              <a:solidFill>
                <a:srgbClr val="0F6B8B"/>
              </a:solidFill>
              <a:latin typeface="Montserrat"/>
              <a:ea typeface="Montserrat"/>
              <a:cs typeface="Montserrat"/>
              <a:sym typeface="Montserrat"/>
            </a:endParaRPr>
          </a:p>
        </p:txBody>
      </p:sp>
      <p:pic>
        <p:nvPicPr>
          <p:cNvPr id="213" name="Google Shape;213;p39"/>
          <p:cNvPicPr preferRelativeResize="0"/>
          <p:nvPr/>
        </p:nvPicPr>
        <p:blipFill>
          <a:blip r:embed="rId5">
            <a:alphaModFix/>
          </a:blip>
          <a:stretch>
            <a:fillRect/>
          </a:stretch>
        </p:blipFill>
        <p:spPr>
          <a:xfrm>
            <a:off x="473913" y="1983250"/>
            <a:ext cx="4808825" cy="28297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40"/>
          <p:cNvPicPr preferRelativeResize="0"/>
          <p:nvPr/>
        </p:nvPicPr>
        <p:blipFill rotWithShape="1">
          <a:blip r:embed="rId3">
            <a:alphaModFix amt="16000"/>
          </a:blip>
          <a:srcRect b="43747" l="0" r="0" t="0"/>
          <a:stretch/>
        </p:blipFill>
        <p:spPr>
          <a:xfrm>
            <a:off x="0" y="0"/>
            <a:ext cx="9144000" cy="5143500"/>
          </a:xfrm>
          <a:prstGeom prst="rect">
            <a:avLst/>
          </a:prstGeom>
          <a:noFill/>
          <a:ln>
            <a:noFill/>
          </a:ln>
        </p:spPr>
      </p:pic>
      <p:sp>
        <p:nvSpPr>
          <p:cNvPr id="219" name="Google Shape;219;p40"/>
          <p:cNvSpPr txBox="1"/>
          <p:nvPr/>
        </p:nvSpPr>
        <p:spPr>
          <a:xfrm>
            <a:off x="1013925" y="526200"/>
            <a:ext cx="7708500" cy="100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300"/>
              <a:buFont typeface="Arial"/>
              <a:buNone/>
            </a:pPr>
            <a:r>
              <a:rPr b="1" lang="pt-BR" sz="5300">
                <a:solidFill>
                  <a:srgbClr val="0F6B8B"/>
                </a:solidFill>
                <a:latin typeface="Montserrat"/>
                <a:ea typeface="Montserrat"/>
                <a:cs typeface="Montserrat"/>
                <a:sym typeface="Montserrat"/>
              </a:rPr>
              <a:t>Arquitetura</a:t>
            </a:r>
            <a:endParaRPr b="1" i="0" sz="5300" u="none" cap="none" strike="noStrike">
              <a:solidFill>
                <a:srgbClr val="0F6B8B"/>
              </a:solidFill>
              <a:latin typeface="Montserrat"/>
              <a:ea typeface="Montserrat"/>
              <a:cs typeface="Montserrat"/>
              <a:sym typeface="Montserrat"/>
            </a:endParaRPr>
          </a:p>
        </p:txBody>
      </p:sp>
      <p:sp>
        <p:nvSpPr>
          <p:cNvPr id="220" name="Google Shape;220;p40"/>
          <p:cNvSpPr/>
          <p:nvPr/>
        </p:nvSpPr>
        <p:spPr>
          <a:xfrm>
            <a:off x="1127375" y="1526700"/>
            <a:ext cx="3501900" cy="69000"/>
          </a:xfrm>
          <a:prstGeom prst="roundRect">
            <a:avLst>
              <a:gd fmla="val 50000" name="adj"/>
            </a:avLst>
          </a:prstGeom>
          <a:solidFill>
            <a:srgbClr val="8DD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1" name="Google Shape;221;p40"/>
          <p:cNvPicPr preferRelativeResize="0"/>
          <p:nvPr/>
        </p:nvPicPr>
        <p:blipFill rotWithShape="1">
          <a:blip r:embed="rId4">
            <a:alphaModFix/>
          </a:blip>
          <a:srcRect b="0" l="0" r="0" t="0"/>
          <a:stretch/>
        </p:blipFill>
        <p:spPr>
          <a:xfrm>
            <a:off x="5565725" y="2571750"/>
            <a:ext cx="3578275" cy="2189525"/>
          </a:xfrm>
          <a:prstGeom prst="rect">
            <a:avLst/>
          </a:prstGeom>
          <a:noFill/>
          <a:ln>
            <a:noFill/>
          </a:ln>
        </p:spPr>
      </p:pic>
      <p:sp>
        <p:nvSpPr>
          <p:cNvPr id="222" name="Google Shape;222;p40"/>
          <p:cNvSpPr txBox="1"/>
          <p:nvPr/>
        </p:nvSpPr>
        <p:spPr>
          <a:xfrm>
            <a:off x="1013925" y="1893350"/>
            <a:ext cx="68394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t/>
            </a:r>
            <a:endParaRPr b="0" i="0" sz="3200" u="none" cap="none" strike="noStrike">
              <a:solidFill>
                <a:srgbClr val="0F6B8B"/>
              </a:solidFill>
              <a:latin typeface="Montserrat"/>
              <a:ea typeface="Montserrat"/>
              <a:cs typeface="Montserrat"/>
              <a:sym typeface="Montserrat"/>
            </a:endParaRPr>
          </a:p>
        </p:txBody>
      </p:sp>
      <p:pic>
        <p:nvPicPr>
          <p:cNvPr id="223" name="Google Shape;223;p40"/>
          <p:cNvPicPr preferRelativeResize="0"/>
          <p:nvPr/>
        </p:nvPicPr>
        <p:blipFill>
          <a:blip r:embed="rId5">
            <a:alphaModFix/>
          </a:blip>
          <a:stretch>
            <a:fillRect/>
          </a:stretch>
        </p:blipFill>
        <p:spPr>
          <a:xfrm>
            <a:off x="0" y="1978525"/>
            <a:ext cx="5830826" cy="28197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41"/>
          <p:cNvPicPr preferRelativeResize="0"/>
          <p:nvPr/>
        </p:nvPicPr>
        <p:blipFill rotWithShape="1">
          <a:blip r:embed="rId3">
            <a:alphaModFix/>
          </a:blip>
          <a:srcRect b="0" l="0" r="279" t="0"/>
          <a:stretch/>
        </p:blipFill>
        <p:spPr>
          <a:xfrm>
            <a:off x="0" y="0"/>
            <a:ext cx="9144000" cy="5143499"/>
          </a:xfrm>
          <a:prstGeom prst="rect">
            <a:avLst/>
          </a:prstGeom>
          <a:noFill/>
          <a:ln>
            <a:noFill/>
          </a:ln>
        </p:spPr>
      </p:pic>
      <p:sp>
        <p:nvSpPr>
          <p:cNvPr id="229" name="Google Shape;229;p41"/>
          <p:cNvSpPr txBox="1"/>
          <p:nvPr/>
        </p:nvSpPr>
        <p:spPr>
          <a:xfrm>
            <a:off x="632925" y="1850450"/>
            <a:ext cx="8183100" cy="1082400"/>
          </a:xfrm>
          <a:prstGeom prst="rect">
            <a:avLst/>
          </a:prstGeom>
          <a:noFill/>
          <a:ln>
            <a:noFill/>
          </a:ln>
        </p:spPr>
        <p:txBody>
          <a:bodyPr anchorCtr="0" anchor="t" bIns="0" lIns="0" spcFirstLastPara="1" rIns="0" wrap="square" tIns="0">
            <a:noAutofit/>
          </a:bodyPr>
          <a:lstStyle/>
          <a:p>
            <a:pPr indent="0" lvl="0" marL="0" marR="0" rtl="0" algn="ctr">
              <a:lnSpc>
                <a:spcPct val="130000"/>
              </a:lnSpc>
              <a:spcBef>
                <a:spcPts val="0"/>
              </a:spcBef>
              <a:spcAft>
                <a:spcPts val="0"/>
              </a:spcAft>
              <a:buNone/>
            </a:pPr>
            <a:r>
              <a:t/>
            </a:r>
            <a:endParaRPr sz="1600">
              <a:solidFill>
                <a:srgbClr val="FCFFFF"/>
              </a:solidFill>
              <a:latin typeface="Montserrat"/>
              <a:ea typeface="Montserrat"/>
              <a:cs typeface="Montserrat"/>
              <a:sym typeface="Montserrat"/>
            </a:endParaRPr>
          </a:p>
          <a:p>
            <a:pPr indent="0" lvl="0" marL="0" marR="0" rtl="0" algn="ctr">
              <a:lnSpc>
                <a:spcPct val="130000"/>
              </a:lnSpc>
              <a:spcBef>
                <a:spcPts val="0"/>
              </a:spcBef>
              <a:spcAft>
                <a:spcPts val="0"/>
              </a:spcAft>
              <a:buNone/>
            </a:pPr>
            <a:r>
              <a:t/>
            </a:r>
            <a:endParaRPr i="0" sz="1600" u="none" cap="none" strike="noStrike">
              <a:solidFill>
                <a:srgbClr val="FCFFFF"/>
              </a:solidFill>
              <a:latin typeface="Montserrat"/>
              <a:ea typeface="Montserrat"/>
              <a:cs typeface="Montserrat"/>
              <a:sym typeface="Montserrat"/>
            </a:endParaRPr>
          </a:p>
        </p:txBody>
      </p:sp>
      <p:sp>
        <p:nvSpPr>
          <p:cNvPr id="230" name="Google Shape;230;p41"/>
          <p:cNvSpPr txBox="1"/>
          <p:nvPr/>
        </p:nvSpPr>
        <p:spPr>
          <a:xfrm>
            <a:off x="219075" y="2571750"/>
            <a:ext cx="9144000" cy="538200"/>
          </a:xfrm>
          <a:prstGeom prst="rect">
            <a:avLst/>
          </a:prstGeom>
          <a:noFill/>
          <a:ln>
            <a:noFill/>
          </a:ln>
        </p:spPr>
        <p:txBody>
          <a:bodyPr anchorCtr="0" anchor="t" bIns="0" lIns="0" spcFirstLastPara="1" rIns="0" wrap="square" tIns="0">
            <a:noAutofit/>
          </a:bodyPr>
          <a:lstStyle/>
          <a:p>
            <a:pPr indent="0" lvl="0" marL="0" marR="0" rtl="0" algn="ctr">
              <a:lnSpc>
                <a:spcPct val="120000"/>
              </a:lnSpc>
              <a:spcBef>
                <a:spcPts val="0"/>
              </a:spcBef>
              <a:spcAft>
                <a:spcPts val="0"/>
              </a:spcAft>
              <a:buNone/>
            </a:pPr>
            <a:r>
              <a:rPr b="1" lang="pt-BR" sz="1800">
                <a:solidFill>
                  <a:srgbClr val="FCFFFF"/>
                </a:solidFill>
                <a:latin typeface="Montserrat ExtraBold"/>
                <a:ea typeface="Montserrat ExtraBold"/>
                <a:cs typeface="Montserrat ExtraBold"/>
                <a:sym typeface="Montserrat ExtraBold"/>
              </a:rPr>
              <a:t>Valeu, pessoal! Dúvidas?</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8"/>
          <p:cNvPicPr preferRelativeResize="0"/>
          <p:nvPr/>
        </p:nvPicPr>
        <p:blipFill rotWithShape="1">
          <a:blip r:embed="rId3">
            <a:alphaModFix amt="16000"/>
          </a:blip>
          <a:srcRect b="43747" l="34870" r="15750" t="0"/>
          <a:stretch/>
        </p:blipFill>
        <p:spPr>
          <a:xfrm>
            <a:off x="4629151" y="0"/>
            <a:ext cx="4514853" cy="5143499"/>
          </a:xfrm>
          <a:prstGeom prst="rect">
            <a:avLst/>
          </a:prstGeom>
          <a:noFill/>
          <a:ln>
            <a:noFill/>
          </a:ln>
        </p:spPr>
      </p:pic>
      <p:pic>
        <p:nvPicPr>
          <p:cNvPr id="114" name="Google Shape;114;p28"/>
          <p:cNvPicPr preferRelativeResize="0"/>
          <p:nvPr/>
        </p:nvPicPr>
        <p:blipFill rotWithShape="1">
          <a:blip r:embed="rId4">
            <a:alphaModFix/>
          </a:blip>
          <a:srcRect b="0" l="16765" r="32747" t="0"/>
          <a:stretch/>
        </p:blipFill>
        <p:spPr>
          <a:xfrm>
            <a:off x="0" y="0"/>
            <a:ext cx="9144000" cy="5143499"/>
          </a:xfrm>
          <a:prstGeom prst="rect">
            <a:avLst/>
          </a:prstGeom>
          <a:noFill/>
          <a:ln>
            <a:noFill/>
          </a:ln>
        </p:spPr>
      </p:pic>
      <p:sp>
        <p:nvSpPr>
          <p:cNvPr id="115" name="Google Shape;115;p28"/>
          <p:cNvSpPr txBox="1"/>
          <p:nvPr/>
        </p:nvSpPr>
        <p:spPr>
          <a:xfrm>
            <a:off x="523875" y="1664125"/>
            <a:ext cx="7791600" cy="2207400"/>
          </a:xfrm>
          <a:prstGeom prst="rect">
            <a:avLst/>
          </a:prstGeom>
          <a:noFill/>
          <a:ln>
            <a:noFill/>
          </a:ln>
        </p:spPr>
        <p:txBody>
          <a:bodyPr anchorCtr="0" anchor="ctr" bIns="0" lIns="0" spcFirstLastPara="1" rIns="0" wrap="square" tIns="0">
            <a:noAutofit/>
          </a:bodyPr>
          <a:lstStyle/>
          <a:p>
            <a:pPr indent="-330200" lvl="0" marL="457200" marR="0" rtl="0" algn="l">
              <a:lnSpc>
                <a:spcPct val="139958"/>
              </a:lnSpc>
              <a:spcBef>
                <a:spcPts val="0"/>
              </a:spcBef>
              <a:spcAft>
                <a:spcPts val="0"/>
              </a:spcAft>
              <a:buClr>
                <a:srgbClr val="FFFFFF"/>
              </a:buClr>
              <a:buSzPts val="1600"/>
              <a:buFont typeface="Montserrat SemiBold"/>
              <a:buChar char="●"/>
            </a:pPr>
            <a:r>
              <a:rPr b="0" i="0" lang="pt-BR" sz="1600" u="none" cap="none" strike="noStrike">
                <a:solidFill>
                  <a:srgbClr val="FFFFFF"/>
                </a:solidFill>
                <a:latin typeface="Montserrat SemiBold"/>
                <a:ea typeface="Montserrat SemiBold"/>
                <a:cs typeface="Montserrat SemiBold"/>
                <a:sym typeface="Montserrat SemiBold"/>
              </a:rPr>
              <a:t>André (Developer)</a:t>
            </a:r>
            <a:endParaRPr b="0" i="0" sz="1600" u="none" cap="none" strike="noStrike">
              <a:solidFill>
                <a:srgbClr val="FFFFFF"/>
              </a:solidFill>
              <a:latin typeface="Montserrat SemiBold"/>
              <a:ea typeface="Montserrat SemiBold"/>
              <a:cs typeface="Montserrat SemiBold"/>
              <a:sym typeface="Montserrat SemiBold"/>
            </a:endParaRPr>
          </a:p>
          <a:p>
            <a:pPr indent="-330200" lvl="0" marL="457200" marR="0" rtl="0" algn="l">
              <a:lnSpc>
                <a:spcPct val="139958"/>
              </a:lnSpc>
              <a:spcBef>
                <a:spcPts val="0"/>
              </a:spcBef>
              <a:spcAft>
                <a:spcPts val="0"/>
              </a:spcAft>
              <a:buClr>
                <a:srgbClr val="FFFFFF"/>
              </a:buClr>
              <a:buSzPts val="1600"/>
              <a:buFont typeface="Montserrat SemiBold"/>
              <a:buChar char="●"/>
            </a:pPr>
            <a:r>
              <a:rPr b="0" i="0" lang="pt-BR" sz="1600" u="none" cap="none" strike="noStrike">
                <a:solidFill>
                  <a:srgbClr val="FFFFFF"/>
                </a:solidFill>
                <a:latin typeface="Montserrat SemiBold"/>
                <a:ea typeface="Montserrat SemiBold"/>
                <a:cs typeface="Montserrat SemiBold"/>
                <a:sym typeface="Montserrat SemiBold"/>
              </a:rPr>
              <a:t>Caio Lopes Machado Magnani (Scrum Master)</a:t>
            </a:r>
            <a:endParaRPr b="0" i="0" sz="1600" u="none" cap="none" strike="noStrike">
              <a:solidFill>
                <a:srgbClr val="FFFFFF"/>
              </a:solidFill>
              <a:latin typeface="Montserrat SemiBold"/>
              <a:ea typeface="Montserrat SemiBold"/>
              <a:cs typeface="Montserrat SemiBold"/>
              <a:sym typeface="Montserrat SemiBold"/>
            </a:endParaRPr>
          </a:p>
          <a:p>
            <a:pPr indent="-330200" lvl="0" marL="457200" marR="0" rtl="0" algn="l">
              <a:lnSpc>
                <a:spcPct val="139958"/>
              </a:lnSpc>
              <a:spcBef>
                <a:spcPts val="0"/>
              </a:spcBef>
              <a:spcAft>
                <a:spcPts val="0"/>
              </a:spcAft>
              <a:buClr>
                <a:srgbClr val="FFFFFF"/>
              </a:buClr>
              <a:buSzPts val="1600"/>
              <a:buFont typeface="Montserrat SemiBold"/>
              <a:buChar char="●"/>
            </a:pPr>
            <a:r>
              <a:rPr b="0" i="0" lang="pt-BR" sz="1600" u="none" cap="none" strike="noStrike">
                <a:solidFill>
                  <a:srgbClr val="FFFFFF"/>
                </a:solidFill>
                <a:latin typeface="Montserrat SemiBold"/>
                <a:ea typeface="Montserrat SemiBold"/>
                <a:cs typeface="Montserrat SemiBold"/>
                <a:sym typeface="Montserrat SemiBold"/>
              </a:rPr>
              <a:t>Carlos Germano (Product Owner e Solutions Architect)</a:t>
            </a:r>
            <a:endParaRPr b="0" i="0" sz="1600" u="none" cap="none" strike="noStrike">
              <a:solidFill>
                <a:srgbClr val="FFFFFF"/>
              </a:solidFill>
              <a:latin typeface="Montserrat SemiBold"/>
              <a:ea typeface="Montserrat SemiBold"/>
              <a:cs typeface="Montserrat SemiBold"/>
              <a:sym typeface="Montserrat SemiBold"/>
            </a:endParaRPr>
          </a:p>
          <a:p>
            <a:pPr indent="-330200" lvl="0" marL="457200" marR="0" rtl="0" algn="l">
              <a:lnSpc>
                <a:spcPct val="139958"/>
              </a:lnSpc>
              <a:spcBef>
                <a:spcPts val="0"/>
              </a:spcBef>
              <a:spcAft>
                <a:spcPts val="0"/>
              </a:spcAft>
              <a:buClr>
                <a:srgbClr val="FFFFFF"/>
              </a:buClr>
              <a:buSzPts val="1600"/>
              <a:buFont typeface="Montserrat SemiBold"/>
              <a:buChar char="●"/>
            </a:pPr>
            <a:r>
              <a:rPr b="0" i="0" lang="pt-BR" sz="1600" u="none" cap="none" strike="noStrike">
                <a:solidFill>
                  <a:srgbClr val="FFFFFF"/>
                </a:solidFill>
                <a:latin typeface="Montserrat SemiBold"/>
                <a:ea typeface="Montserrat SemiBold"/>
                <a:cs typeface="Montserrat SemiBold"/>
                <a:sym typeface="Montserrat SemiBold"/>
              </a:rPr>
              <a:t>Samuel Ribeiro de Freitas (Developer)</a:t>
            </a:r>
            <a:endParaRPr b="0" i="0" sz="1600" u="none" cap="none" strike="noStrike">
              <a:solidFill>
                <a:srgbClr val="FFFFFF"/>
              </a:solidFill>
              <a:latin typeface="Montserrat SemiBold"/>
              <a:ea typeface="Montserrat SemiBold"/>
              <a:cs typeface="Montserrat SemiBold"/>
              <a:sym typeface="Montserrat SemiBold"/>
            </a:endParaRPr>
          </a:p>
        </p:txBody>
      </p:sp>
      <p:sp>
        <p:nvSpPr>
          <p:cNvPr id="116" name="Google Shape;116;p28"/>
          <p:cNvSpPr/>
          <p:nvPr/>
        </p:nvSpPr>
        <p:spPr>
          <a:xfrm>
            <a:off x="332175" y="1402650"/>
            <a:ext cx="8562000" cy="69000"/>
          </a:xfrm>
          <a:prstGeom prst="roundRect">
            <a:avLst>
              <a:gd fmla="val 50000" name="adj"/>
            </a:avLst>
          </a:prstGeom>
          <a:solidFill>
            <a:srgbClr val="8DD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8"/>
          <p:cNvSpPr txBox="1"/>
          <p:nvPr/>
        </p:nvSpPr>
        <p:spPr>
          <a:xfrm>
            <a:off x="2257350" y="548375"/>
            <a:ext cx="4629300" cy="723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100"/>
              <a:buFont typeface="Arial"/>
              <a:buNone/>
            </a:pPr>
            <a:r>
              <a:rPr b="1" i="0" lang="pt-BR" sz="3500" u="none" cap="none" strike="noStrike">
                <a:solidFill>
                  <a:schemeClr val="lt1"/>
                </a:solidFill>
                <a:latin typeface="Montserrat"/>
                <a:ea typeface="Montserrat"/>
                <a:cs typeface="Montserrat"/>
                <a:sym typeface="Montserrat"/>
              </a:rPr>
              <a:t>Equipe</a:t>
            </a:r>
            <a:endParaRPr b="1" i="0" sz="35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9"/>
          <p:cNvPicPr preferRelativeResize="0"/>
          <p:nvPr/>
        </p:nvPicPr>
        <p:blipFill rotWithShape="1">
          <a:blip r:embed="rId3">
            <a:alphaModFix amt="16000"/>
          </a:blip>
          <a:srcRect b="43747" l="0" r="0" t="0"/>
          <a:stretch/>
        </p:blipFill>
        <p:spPr>
          <a:xfrm>
            <a:off x="0" y="0"/>
            <a:ext cx="9143999" cy="5143499"/>
          </a:xfrm>
          <a:prstGeom prst="rect">
            <a:avLst/>
          </a:prstGeom>
          <a:noFill/>
          <a:ln>
            <a:noFill/>
          </a:ln>
        </p:spPr>
      </p:pic>
      <p:sp>
        <p:nvSpPr>
          <p:cNvPr id="123" name="Google Shape;123;p29"/>
          <p:cNvSpPr txBox="1"/>
          <p:nvPr/>
        </p:nvSpPr>
        <p:spPr>
          <a:xfrm>
            <a:off x="1013925" y="526200"/>
            <a:ext cx="4367700" cy="100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300"/>
              <a:buFont typeface="Arial"/>
              <a:buNone/>
            </a:pPr>
            <a:r>
              <a:rPr b="1" i="0" lang="pt-BR" sz="5300" u="none" cap="none" strike="noStrike">
                <a:solidFill>
                  <a:srgbClr val="0F6B8B"/>
                </a:solidFill>
                <a:latin typeface="Montserrat"/>
                <a:ea typeface="Montserrat"/>
                <a:cs typeface="Montserrat"/>
                <a:sym typeface="Montserrat"/>
              </a:rPr>
              <a:t>SUMÁRIO</a:t>
            </a:r>
            <a:endParaRPr b="1" i="0" sz="5300" u="none" cap="none" strike="noStrike">
              <a:solidFill>
                <a:srgbClr val="0F6B8B"/>
              </a:solidFill>
              <a:latin typeface="Montserrat"/>
              <a:ea typeface="Montserrat"/>
              <a:cs typeface="Montserrat"/>
              <a:sym typeface="Montserrat"/>
            </a:endParaRPr>
          </a:p>
        </p:txBody>
      </p:sp>
      <p:sp>
        <p:nvSpPr>
          <p:cNvPr id="124" name="Google Shape;124;p29"/>
          <p:cNvSpPr/>
          <p:nvPr/>
        </p:nvSpPr>
        <p:spPr>
          <a:xfrm>
            <a:off x="1127375" y="1526700"/>
            <a:ext cx="3501900" cy="69000"/>
          </a:xfrm>
          <a:prstGeom prst="roundRect">
            <a:avLst>
              <a:gd fmla="val 50000" name="adj"/>
            </a:avLst>
          </a:prstGeom>
          <a:solidFill>
            <a:srgbClr val="8DD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5" name="Google Shape;125;p29"/>
          <p:cNvPicPr preferRelativeResize="0"/>
          <p:nvPr/>
        </p:nvPicPr>
        <p:blipFill rotWithShape="1">
          <a:blip r:embed="rId4">
            <a:alphaModFix/>
          </a:blip>
          <a:srcRect b="0" l="0" r="0" t="0"/>
          <a:stretch/>
        </p:blipFill>
        <p:spPr>
          <a:xfrm>
            <a:off x="5565725" y="2571750"/>
            <a:ext cx="3578275" cy="2189525"/>
          </a:xfrm>
          <a:prstGeom prst="rect">
            <a:avLst/>
          </a:prstGeom>
          <a:noFill/>
          <a:ln>
            <a:noFill/>
          </a:ln>
        </p:spPr>
      </p:pic>
      <p:sp>
        <p:nvSpPr>
          <p:cNvPr id="126" name="Google Shape;126;p29"/>
          <p:cNvSpPr txBox="1"/>
          <p:nvPr/>
        </p:nvSpPr>
        <p:spPr>
          <a:xfrm>
            <a:off x="1013925" y="1893350"/>
            <a:ext cx="6839400" cy="21549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rgbClr val="0F6B8B"/>
              </a:buClr>
              <a:buSzPts val="3200"/>
              <a:buFont typeface="Montserrat"/>
              <a:buAutoNum type="arabicPeriod"/>
            </a:pPr>
            <a:r>
              <a:rPr b="0" i="0" lang="pt-BR" sz="3200" u="none" cap="none" strike="noStrike">
                <a:solidFill>
                  <a:srgbClr val="0F6B8B"/>
                </a:solidFill>
                <a:latin typeface="Montserrat"/>
                <a:ea typeface="Montserrat"/>
                <a:cs typeface="Montserrat"/>
                <a:sym typeface="Montserrat"/>
              </a:rPr>
              <a:t>Introdução</a:t>
            </a:r>
            <a:endParaRPr b="0" i="0" sz="3200" u="none" cap="none" strike="noStrike">
              <a:solidFill>
                <a:srgbClr val="0F6B8B"/>
              </a:solidFill>
              <a:latin typeface="Montserrat"/>
              <a:ea typeface="Montserrat"/>
              <a:cs typeface="Montserrat"/>
              <a:sym typeface="Montserrat"/>
            </a:endParaRPr>
          </a:p>
          <a:p>
            <a:pPr indent="-431800" lvl="0" marL="457200" marR="0" rtl="0" algn="l">
              <a:lnSpc>
                <a:spcPct val="100000"/>
              </a:lnSpc>
              <a:spcBef>
                <a:spcPts val="0"/>
              </a:spcBef>
              <a:spcAft>
                <a:spcPts val="0"/>
              </a:spcAft>
              <a:buClr>
                <a:srgbClr val="0F6B8B"/>
              </a:buClr>
              <a:buSzPts val="3200"/>
              <a:buFont typeface="Montserrat"/>
              <a:buAutoNum type="arabicPeriod"/>
            </a:pPr>
            <a:r>
              <a:rPr b="0" i="0" lang="pt-BR" sz="3200" u="none" cap="none" strike="noStrike">
                <a:solidFill>
                  <a:srgbClr val="0F6B8B"/>
                </a:solidFill>
                <a:latin typeface="Montserrat"/>
                <a:ea typeface="Montserrat"/>
                <a:cs typeface="Montserrat"/>
                <a:sym typeface="Montserrat"/>
              </a:rPr>
              <a:t>Referencial Teórico</a:t>
            </a:r>
            <a:endParaRPr b="0" i="0" sz="3200" u="none" cap="none" strike="noStrike">
              <a:solidFill>
                <a:srgbClr val="0F6B8B"/>
              </a:solidFill>
              <a:latin typeface="Montserrat"/>
              <a:ea typeface="Montserrat"/>
              <a:cs typeface="Montserrat"/>
              <a:sym typeface="Montserrat"/>
            </a:endParaRPr>
          </a:p>
          <a:p>
            <a:pPr indent="-431800" lvl="0" marL="457200" marR="0" rtl="0" algn="l">
              <a:lnSpc>
                <a:spcPct val="100000"/>
              </a:lnSpc>
              <a:spcBef>
                <a:spcPts val="0"/>
              </a:spcBef>
              <a:spcAft>
                <a:spcPts val="0"/>
              </a:spcAft>
              <a:buClr>
                <a:srgbClr val="0F6B8B"/>
              </a:buClr>
              <a:buSzPts val="3200"/>
              <a:buFont typeface="Montserrat"/>
              <a:buAutoNum type="arabicPeriod"/>
            </a:pPr>
            <a:r>
              <a:rPr lang="pt-BR" sz="3200">
                <a:solidFill>
                  <a:srgbClr val="0F6B8B"/>
                </a:solidFill>
                <a:latin typeface="Montserrat"/>
                <a:ea typeface="Montserrat"/>
                <a:cs typeface="Montserrat"/>
                <a:sym typeface="Montserrat"/>
              </a:rPr>
              <a:t>Sprint Alfa</a:t>
            </a:r>
            <a:endParaRPr b="0" i="0" sz="3200" u="none" cap="none" strike="noStrike">
              <a:solidFill>
                <a:srgbClr val="0F6B8B"/>
              </a:solidFill>
              <a:latin typeface="Montserrat"/>
              <a:ea typeface="Montserrat"/>
              <a:cs typeface="Montserrat"/>
              <a:sym typeface="Montserrat"/>
            </a:endParaRPr>
          </a:p>
          <a:p>
            <a:pPr indent="-431800" lvl="0" marL="457200" marR="0" rtl="0" algn="l">
              <a:lnSpc>
                <a:spcPct val="100000"/>
              </a:lnSpc>
              <a:spcBef>
                <a:spcPts val="0"/>
              </a:spcBef>
              <a:spcAft>
                <a:spcPts val="0"/>
              </a:spcAft>
              <a:buClr>
                <a:srgbClr val="0F6B8B"/>
              </a:buClr>
              <a:buSzPts val="3200"/>
              <a:buFont typeface="Montserrat"/>
              <a:buAutoNum type="arabicPeriod"/>
            </a:pPr>
            <a:r>
              <a:rPr lang="pt-BR" sz="3200">
                <a:solidFill>
                  <a:srgbClr val="0F6B8B"/>
                </a:solidFill>
                <a:latin typeface="Montserrat"/>
                <a:ea typeface="Montserrat"/>
                <a:cs typeface="Montserrat"/>
                <a:sym typeface="Montserrat"/>
              </a:rPr>
              <a:t>Arquitetura</a:t>
            </a:r>
            <a:endParaRPr b="0" i="0" sz="3200" u="none" cap="none" strike="noStrike">
              <a:solidFill>
                <a:srgbClr val="0F6B8B"/>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30"/>
          <p:cNvPicPr preferRelativeResize="0"/>
          <p:nvPr/>
        </p:nvPicPr>
        <p:blipFill rotWithShape="1">
          <a:blip r:embed="rId3">
            <a:alphaModFix amt="16000"/>
          </a:blip>
          <a:srcRect b="43747" l="0" r="0" t="0"/>
          <a:stretch/>
        </p:blipFill>
        <p:spPr>
          <a:xfrm>
            <a:off x="0" y="0"/>
            <a:ext cx="9144000" cy="5143500"/>
          </a:xfrm>
          <a:prstGeom prst="rect">
            <a:avLst/>
          </a:prstGeom>
          <a:noFill/>
          <a:ln>
            <a:noFill/>
          </a:ln>
        </p:spPr>
      </p:pic>
      <p:sp>
        <p:nvSpPr>
          <p:cNvPr id="132" name="Google Shape;132;p30"/>
          <p:cNvSpPr txBox="1"/>
          <p:nvPr/>
        </p:nvSpPr>
        <p:spPr>
          <a:xfrm>
            <a:off x="1013925" y="526200"/>
            <a:ext cx="4367700" cy="100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300"/>
              <a:buFont typeface="Arial"/>
              <a:buNone/>
            </a:pPr>
            <a:r>
              <a:rPr b="1" i="0" lang="pt-BR" sz="5300" u="none" cap="none" strike="noStrike">
                <a:solidFill>
                  <a:srgbClr val="0F6B8B"/>
                </a:solidFill>
                <a:latin typeface="Montserrat"/>
                <a:ea typeface="Montserrat"/>
                <a:cs typeface="Montserrat"/>
                <a:sym typeface="Montserrat"/>
              </a:rPr>
              <a:t>Introdução</a:t>
            </a:r>
            <a:endParaRPr b="1" i="0" sz="5300" u="none" cap="none" strike="noStrike">
              <a:solidFill>
                <a:srgbClr val="0F6B8B"/>
              </a:solidFill>
              <a:latin typeface="Montserrat"/>
              <a:ea typeface="Montserrat"/>
              <a:cs typeface="Montserrat"/>
              <a:sym typeface="Montserrat"/>
            </a:endParaRPr>
          </a:p>
        </p:txBody>
      </p:sp>
      <p:sp>
        <p:nvSpPr>
          <p:cNvPr id="133" name="Google Shape;133;p30"/>
          <p:cNvSpPr/>
          <p:nvPr/>
        </p:nvSpPr>
        <p:spPr>
          <a:xfrm>
            <a:off x="1127375" y="1526700"/>
            <a:ext cx="3501900" cy="69000"/>
          </a:xfrm>
          <a:prstGeom prst="roundRect">
            <a:avLst>
              <a:gd fmla="val 50000" name="adj"/>
            </a:avLst>
          </a:prstGeom>
          <a:solidFill>
            <a:srgbClr val="8DD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4" name="Google Shape;134;p30"/>
          <p:cNvPicPr preferRelativeResize="0"/>
          <p:nvPr/>
        </p:nvPicPr>
        <p:blipFill rotWithShape="1">
          <a:blip r:embed="rId4">
            <a:alphaModFix/>
          </a:blip>
          <a:srcRect b="0" l="0" r="0" t="0"/>
          <a:stretch/>
        </p:blipFill>
        <p:spPr>
          <a:xfrm>
            <a:off x="5565725" y="2571750"/>
            <a:ext cx="3578275" cy="2189525"/>
          </a:xfrm>
          <a:prstGeom prst="rect">
            <a:avLst/>
          </a:prstGeom>
          <a:noFill/>
          <a:ln>
            <a:noFill/>
          </a:ln>
        </p:spPr>
      </p:pic>
      <p:sp>
        <p:nvSpPr>
          <p:cNvPr id="135" name="Google Shape;135;p30"/>
          <p:cNvSpPr txBox="1"/>
          <p:nvPr/>
        </p:nvSpPr>
        <p:spPr>
          <a:xfrm>
            <a:off x="1013925" y="1893350"/>
            <a:ext cx="6839400" cy="16623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rgbClr val="0F6B8B"/>
              </a:buClr>
              <a:buSzPts val="3200"/>
              <a:buFont typeface="Montserrat"/>
              <a:buAutoNum type="arabicPeriod"/>
            </a:pPr>
            <a:r>
              <a:rPr b="0" i="0" lang="pt-BR" sz="3200" u="none" cap="none" strike="noStrike">
                <a:solidFill>
                  <a:srgbClr val="0F6B8B"/>
                </a:solidFill>
                <a:latin typeface="Montserrat"/>
                <a:ea typeface="Montserrat"/>
                <a:cs typeface="Montserrat"/>
                <a:sym typeface="Montserrat"/>
              </a:rPr>
              <a:t>Problema</a:t>
            </a:r>
            <a:endParaRPr b="0" i="0" sz="3200" u="none" cap="none" strike="noStrike">
              <a:solidFill>
                <a:srgbClr val="0F6B8B"/>
              </a:solidFill>
              <a:latin typeface="Montserrat"/>
              <a:ea typeface="Montserrat"/>
              <a:cs typeface="Montserrat"/>
              <a:sym typeface="Montserrat"/>
            </a:endParaRPr>
          </a:p>
          <a:p>
            <a:pPr indent="-431800" lvl="0" marL="457200" marR="0" rtl="0" algn="l">
              <a:lnSpc>
                <a:spcPct val="100000"/>
              </a:lnSpc>
              <a:spcBef>
                <a:spcPts val="0"/>
              </a:spcBef>
              <a:spcAft>
                <a:spcPts val="0"/>
              </a:spcAft>
              <a:buClr>
                <a:srgbClr val="0F6B8B"/>
              </a:buClr>
              <a:buSzPts val="3200"/>
              <a:buFont typeface="Montserrat"/>
              <a:buAutoNum type="arabicPeriod"/>
            </a:pPr>
            <a:r>
              <a:rPr b="0" i="0" lang="pt-BR" sz="3200" u="none" cap="none" strike="noStrike">
                <a:solidFill>
                  <a:srgbClr val="0F6B8B"/>
                </a:solidFill>
                <a:latin typeface="Montserrat"/>
                <a:ea typeface="Montserrat"/>
                <a:cs typeface="Montserrat"/>
                <a:sym typeface="Montserrat"/>
              </a:rPr>
              <a:t>Objetivos</a:t>
            </a:r>
            <a:endParaRPr b="0" i="0" sz="3200" u="none" cap="none" strike="noStrike">
              <a:solidFill>
                <a:srgbClr val="0F6B8B"/>
              </a:solidFill>
              <a:latin typeface="Montserrat"/>
              <a:ea typeface="Montserrat"/>
              <a:cs typeface="Montserrat"/>
              <a:sym typeface="Montserrat"/>
            </a:endParaRPr>
          </a:p>
          <a:p>
            <a:pPr indent="-431800" lvl="0" marL="457200" marR="0" rtl="0" algn="l">
              <a:lnSpc>
                <a:spcPct val="100000"/>
              </a:lnSpc>
              <a:spcBef>
                <a:spcPts val="0"/>
              </a:spcBef>
              <a:spcAft>
                <a:spcPts val="0"/>
              </a:spcAft>
              <a:buClr>
                <a:srgbClr val="0F6B8B"/>
              </a:buClr>
              <a:buSzPts val="3200"/>
              <a:buFont typeface="Montserrat"/>
              <a:buAutoNum type="arabicPeriod"/>
            </a:pPr>
            <a:r>
              <a:rPr b="0" i="0" lang="pt-BR" sz="3200" u="none" cap="none" strike="noStrike">
                <a:solidFill>
                  <a:srgbClr val="0F6B8B"/>
                </a:solidFill>
                <a:latin typeface="Montserrat"/>
                <a:ea typeface="Montserrat"/>
                <a:cs typeface="Montserrat"/>
                <a:sym typeface="Montserrat"/>
              </a:rPr>
              <a:t>Justificativa</a:t>
            </a:r>
            <a:endParaRPr b="0" i="0" sz="3200" u="none" cap="none" strike="noStrike">
              <a:solidFill>
                <a:srgbClr val="0F6B8B"/>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31"/>
          <p:cNvPicPr preferRelativeResize="0"/>
          <p:nvPr/>
        </p:nvPicPr>
        <p:blipFill rotWithShape="1">
          <a:blip r:embed="rId3">
            <a:alphaModFix amt="42000"/>
          </a:blip>
          <a:srcRect b="43747" l="0" r="0" t="0"/>
          <a:stretch/>
        </p:blipFill>
        <p:spPr>
          <a:xfrm>
            <a:off x="0" y="0"/>
            <a:ext cx="9143999" cy="5143499"/>
          </a:xfrm>
          <a:prstGeom prst="rect">
            <a:avLst/>
          </a:prstGeom>
          <a:noFill/>
          <a:ln>
            <a:noFill/>
          </a:ln>
        </p:spPr>
      </p:pic>
      <p:sp>
        <p:nvSpPr>
          <p:cNvPr id="141" name="Google Shape;141;p31"/>
          <p:cNvSpPr txBox="1"/>
          <p:nvPr/>
        </p:nvSpPr>
        <p:spPr>
          <a:xfrm>
            <a:off x="-137600" y="802550"/>
            <a:ext cx="6249000" cy="557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0"/>
              <a:buFont typeface="Arial"/>
              <a:buNone/>
            </a:pPr>
            <a:r>
              <a:rPr b="1" i="0" lang="pt-BR" sz="35000" u="none" cap="none" strike="noStrike">
                <a:solidFill>
                  <a:srgbClr val="0F6B8B"/>
                </a:solidFill>
                <a:latin typeface="Montserrat"/>
                <a:ea typeface="Montserrat"/>
                <a:cs typeface="Montserrat"/>
                <a:sym typeface="Montserrat"/>
              </a:rPr>
              <a:t>1</a:t>
            </a:r>
            <a:endParaRPr b="1" i="0" sz="35000" u="none" cap="none" strike="noStrike">
              <a:solidFill>
                <a:srgbClr val="0F6B8B"/>
              </a:solidFill>
              <a:latin typeface="Montserrat"/>
              <a:ea typeface="Montserrat"/>
              <a:cs typeface="Montserrat"/>
              <a:sym typeface="Montserrat"/>
            </a:endParaRPr>
          </a:p>
        </p:txBody>
      </p:sp>
      <p:sp>
        <p:nvSpPr>
          <p:cNvPr id="142" name="Google Shape;142;p31"/>
          <p:cNvSpPr txBox="1"/>
          <p:nvPr/>
        </p:nvSpPr>
        <p:spPr>
          <a:xfrm>
            <a:off x="2955600" y="1477075"/>
            <a:ext cx="5061900" cy="708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400"/>
              <a:buFont typeface="Arial"/>
              <a:buNone/>
            </a:pPr>
            <a:r>
              <a:rPr b="1" i="0" lang="pt-BR" sz="3400" u="none" cap="none" strike="noStrike">
                <a:solidFill>
                  <a:srgbClr val="58B7D7"/>
                </a:solidFill>
                <a:latin typeface="Montserrat"/>
                <a:ea typeface="Montserrat"/>
                <a:cs typeface="Montserrat"/>
                <a:sym typeface="Montserrat"/>
              </a:rPr>
              <a:t>Problema:</a:t>
            </a:r>
            <a:endParaRPr b="1" i="0" sz="3400" u="none" cap="none" strike="noStrike">
              <a:solidFill>
                <a:srgbClr val="58B7D7"/>
              </a:solidFill>
              <a:latin typeface="Montserrat"/>
              <a:ea typeface="Montserrat"/>
              <a:cs typeface="Montserrat"/>
              <a:sym typeface="Montserrat"/>
            </a:endParaRPr>
          </a:p>
        </p:txBody>
      </p:sp>
      <p:sp>
        <p:nvSpPr>
          <p:cNvPr id="143" name="Google Shape;143;p31"/>
          <p:cNvSpPr txBox="1"/>
          <p:nvPr/>
        </p:nvSpPr>
        <p:spPr>
          <a:xfrm>
            <a:off x="2955600" y="2185075"/>
            <a:ext cx="5174100" cy="9234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00000"/>
              </a:lnSpc>
              <a:spcBef>
                <a:spcPts val="0"/>
              </a:spcBef>
              <a:spcAft>
                <a:spcPts val="0"/>
              </a:spcAft>
              <a:buClr>
                <a:srgbClr val="65617D"/>
              </a:buClr>
              <a:buSzPts val="1600"/>
              <a:buFont typeface="Montserrat"/>
              <a:buChar char="●"/>
            </a:pPr>
            <a:r>
              <a:rPr b="0" i="0" lang="pt-BR" sz="1600" u="none" cap="none" strike="noStrike">
                <a:solidFill>
                  <a:srgbClr val="65617D"/>
                </a:solidFill>
                <a:latin typeface="Montserrat"/>
                <a:ea typeface="Montserrat"/>
                <a:cs typeface="Montserrat"/>
                <a:sym typeface="Montserrat"/>
              </a:rPr>
              <a:t>Inacessibilidade ao trabalho remoto;</a:t>
            </a:r>
            <a:endParaRPr sz="1600">
              <a:solidFill>
                <a:srgbClr val="65617D"/>
              </a:solidFill>
              <a:latin typeface="Montserrat"/>
              <a:ea typeface="Montserrat"/>
              <a:cs typeface="Montserrat"/>
              <a:sym typeface="Montserrat"/>
            </a:endParaRPr>
          </a:p>
          <a:p>
            <a:pPr indent="-330200" lvl="0" marL="457200" marR="0" rtl="0" algn="l">
              <a:lnSpc>
                <a:spcPct val="100000"/>
              </a:lnSpc>
              <a:spcBef>
                <a:spcPts val="0"/>
              </a:spcBef>
              <a:spcAft>
                <a:spcPts val="0"/>
              </a:spcAft>
              <a:buClr>
                <a:srgbClr val="65617D"/>
              </a:buClr>
              <a:buSzPts val="1600"/>
              <a:buFont typeface="Montserrat"/>
              <a:buChar char="●"/>
            </a:pPr>
            <a:r>
              <a:rPr lang="pt-BR" sz="1600">
                <a:solidFill>
                  <a:srgbClr val="65617D"/>
                </a:solidFill>
                <a:latin typeface="Montserrat"/>
                <a:ea typeface="Montserrat"/>
                <a:cs typeface="Montserrat"/>
                <a:sym typeface="Montserrat"/>
              </a:rPr>
              <a:t>D</a:t>
            </a:r>
            <a:r>
              <a:rPr b="0" i="0" lang="pt-BR" sz="1600" u="none" cap="none" strike="noStrike">
                <a:solidFill>
                  <a:srgbClr val="65617D"/>
                </a:solidFill>
                <a:latin typeface="Montserrat"/>
                <a:ea typeface="Montserrat"/>
                <a:cs typeface="Montserrat"/>
                <a:sym typeface="Montserrat"/>
              </a:rPr>
              <a:t>ivulgação ineficaz dos negócios</a:t>
            </a:r>
            <a:r>
              <a:rPr lang="pt-BR" sz="1600">
                <a:solidFill>
                  <a:srgbClr val="65617D"/>
                </a:solidFill>
                <a:latin typeface="Montserrat"/>
                <a:ea typeface="Montserrat"/>
                <a:cs typeface="Montserrat"/>
                <a:sym typeface="Montserrat"/>
              </a:rPr>
              <a:t>;</a:t>
            </a:r>
            <a:endParaRPr b="0" i="0" sz="1600" u="none" cap="none" strike="noStrike">
              <a:solidFill>
                <a:srgbClr val="65617D"/>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65617D"/>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32"/>
          <p:cNvPicPr preferRelativeResize="0"/>
          <p:nvPr/>
        </p:nvPicPr>
        <p:blipFill rotWithShape="1">
          <a:blip r:embed="rId3">
            <a:alphaModFix amt="42000"/>
          </a:blip>
          <a:srcRect b="43747" l="0" r="0" t="0"/>
          <a:stretch/>
        </p:blipFill>
        <p:spPr>
          <a:xfrm>
            <a:off x="0" y="0"/>
            <a:ext cx="9143999" cy="5143499"/>
          </a:xfrm>
          <a:prstGeom prst="rect">
            <a:avLst/>
          </a:prstGeom>
          <a:noFill/>
          <a:ln>
            <a:noFill/>
          </a:ln>
        </p:spPr>
      </p:pic>
      <p:sp>
        <p:nvSpPr>
          <p:cNvPr id="149" name="Google Shape;149;p32"/>
          <p:cNvSpPr txBox="1"/>
          <p:nvPr/>
        </p:nvSpPr>
        <p:spPr>
          <a:xfrm>
            <a:off x="-115150" y="802550"/>
            <a:ext cx="6249000" cy="557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0"/>
              <a:buFont typeface="Arial"/>
              <a:buNone/>
            </a:pPr>
            <a:r>
              <a:rPr b="1" i="0" lang="pt-BR" sz="35000" u="none" cap="none" strike="noStrike">
                <a:solidFill>
                  <a:srgbClr val="0F6B8B"/>
                </a:solidFill>
                <a:latin typeface="Montserrat"/>
                <a:ea typeface="Montserrat"/>
                <a:cs typeface="Montserrat"/>
                <a:sym typeface="Montserrat"/>
              </a:rPr>
              <a:t>2</a:t>
            </a:r>
            <a:endParaRPr b="1" i="0" sz="35000" u="none" cap="none" strike="noStrike">
              <a:solidFill>
                <a:srgbClr val="0F6B8B"/>
              </a:solidFill>
              <a:latin typeface="Montserrat"/>
              <a:ea typeface="Montserrat"/>
              <a:cs typeface="Montserrat"/>
              <a:sym typeface="Montserrat"/>
            </a:endParaRPr>
          </a:p>
        </p:txBody>
      </p:sp>
      <p:sp>
        <p:nvSpPr>
          <p:cNvPr id="150" name="Google Shape;150;p32"/>
          <p:cNvSpPr txBox="1"/>
          <p:nvPr/>
        </p:nvSpPr>
        <p:spPr>
          <a:xfrm>
            <a:off x="2955600" y="1477075"/>
            <a:ext cx="5061900" cy="708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400"/>
              <a:buFont typeface="Arial"/>
              <a:buNone/>
            </a:pPr>
            <a:r>
              <a:rPr b="1" i="0" lang="pt-BR" sz="3400" u="none" cap="none" strike="noStrike">
                <a:solidFill>
                  <a:srgbClr val="58B7D7"/>
                </a:solidFill>
                <a:latin typeface="Montserrat"/>
                <a:ea typeface="Montserrat"/>
                <a:cs typeface="Montserrat"/>
                <a:sym typeface="Montserrat"/>
              </a:rPr>
              <a:t>Objetivos</a:t>
            </a:r>
            <a:endParaRPr b="1" i="0" sz="3400" u="none" cap="none" strike="noStrike">
              <a:solidFill>
                <a:srgbClr val="58B7D7"/>
              </a:solidFill>
              <a:latin typeface="Montserrat"/>
              <a:ea typeface="Montserrat"/>
              <a:cs typeface="Montserrat"/>
              <a:sym typeface="Montserrat"/>
            </a:endParaRPr>
          </a:p>
        </p:txBody>
      </p:sp>
      <p:sp>
        <p:nvSpPr>
          <p:cNvPr id="151" name="Google Shape;151;p32"/>
          <p:cNvSpPr txBox="1"/>
          <p:nvPr/>
        </p:nvSpPr>
        <p:spPr>
          <a:xfrm>
            <a:off x="2955600" y="2185075"/>
            <a:ext cx="5429400" cy="2696700"/>
          </a:xfrm>
          <a:prstGeom prst="rect">
            <a:avLst/>
          </a:prstGeom>
          <a:noFill/>
          <a:ln>
            <a:noFill/>
          </a:ln>
        </p:spPr>
        <p:txBody>
          <a:bodyPr anchorCtr="0" anchor="t" bIns="91425" lIns="91425" spcFirstLastPara="1" rIns="91425" wrap="square" tIns="91425">
            <a:spAutoFit/>
          </a:bodyPr>
          <a:lstStyle/>
          <a:p>
            <a:pPr indent="-330200" lvl="0" marL="457200" marR="0" rtl="0" algn="just">
              <a:lnSpc>
                <a:spcPct val="115000"/>
              </a:lnSpc>
              <a:spcBef>
                <a:spcPts val="0"/>
              </a:spcBef>
              <a:spcAft>
                <a:spcPts val="0"/>
              </a:spcAft>
              <a:buClr>
                <a:schemeClr val="dk2"/>
              </a:buClr>
              <a:buSzPts val="1600"/>
              <a:buFont typeface="Montserrat"/>
              <a:buChar char="●"/>
            </a:pPr>
            <a:r>
              <a:rPr b="0" i="0" lang="pt-BR" sz="1600" u="none" cap="none" strike="noStrike">
                <a:solidFill>
                  <a:schemeClr val="dk2"/>
                </a:solidFill>
                <a:latin typeface="Montserrat"/>
                <a:ea typeface="Montserrat"/>
                <a:cs typeface="Montserrat"/>
                <a:sym typeface="Montserrat"/>
              </a:rPr>
              <a:t>Fornecer comodidade ao usuário final, de forma a conseguir finalizar todo um processo de compra.</a:t>
            </a:r>
            <a:endParaRPr b="0" i="0" sz="1600" u="none" cap="none" strike="noStrike">
              <a:solidFill>
                <a:schemeClr val="dk2"/>
              </a:solidFill>
              <a:latin typeface="Montserrat"/>
              <a:ea typeface="Montserrat"/>
              <a:cs typeface="Montserrat"/>
              <a:sym typeface="Montserrat"/>
            </a:endParaRPr>
          </a:p>
          <a:p>
            <a:pPr indent="-330200" lvl="0" marL="457200" marR="0" rtl="0" algn="just">
              <a:lnSpc>
                <a:spcPct val="115000"/>
              </a:lnSpc>
              <a:spcBef>
                <a:spcPts val="0"/>
              </a:spcBef>
              <a:spcAft>
                <a:spcPts val="0"/>
              </a:spcAft>
              <a:buClr>
                <a:schemeClr val="dk2"/>
              </a:buClr>
              <a:buSzPts val="1600"/>
              <a:buFont typeface="Montserrat"/>
              <a:buChar char="●"/>
            </a:pPr>
            <a:r>
              <a:rPr b="0" i="0" lang="pt-BR" sz="1600" u="none" cap="none" strike="noStrike">
                <a:solidFill>
                  <a:schemeClr val="dk2"/>
                </a:solidFill>
                <a:latin typeface="Montserrat"/>
                <a:ea typeface="Montserrat"/>
                <a:cs typeface="Montserrat"/>
                <a:sym typeface="Montserrat"/>
              </a:rPr>
              <a:t>Avaliar o comportamento do usuário e seus interesses</a:t>
            </a:r>
            <a:endParaRPr b="0" i="0" sz="1600" u="none" cap="none" strike="noStrike">
              <a:solidFill>
                <a:schemeClr val="dk2"/>
              </a:solidFill>
              <a:latin typeface="Montserrat"/>
              <a:ea typeface="Montserrat"/>
              <a:cs typeface="Montserrat"/>
              <a:sym typeface="Montserrat"/>
            </a:endParaRPr>
          </a:p>
          <a:p>
            <a:pPr indent="-330200" lvl="0" marL="457200" marR="0" rtl="0" algn="just">
              <a:lnSpc>
                <a:spcPct val="115000"/>
              </a:lnSpc>
              <a:spcBef>
                <a:spcPts val="0"/>
              </a:spcBef>
              <a:spcAft>
                <a:spcPts val="0"/>
              </a:spcAft>
              <a:buClr>
                <a:schemeClr val="dk2"/>
              </a:buClr>
              <a:buSzPts val="1600"/>
              <a:buFont typeface="Montserrat"/>
              <a:buChar char="●"/>
            </a:pPr>
            <a:r>
              <a:rPr b="0" i="0" lang="pt-BR" sz="1600" u="none" cap="none" strike="noStrike">
                <a:solidFill>
                  <a:schemeClr val="dk2"/>
                </a:solidFill>
                <a:latin typeface="Montserrat"/>
                <a:ea typeface="Montserrat"/>
                <a:cs typeface="Montserrat"/>
                <a:sym typeface="Montserrat"/>
              </a:rPr>
              <a:t>Despertar a acessibilidade às ferramentas tecnológicas</a:t>
            </a:r>
            <a:endParaRPr b="0" i="0" sz="1600" u="none" cap="none" strike="noStrike">
              <a:solidFill>
                <a:schemeClr val="dk2"/>
              </a:solidFill>
              <a:latin typeface="Montserrat"/>
              <a:ea typeface="Montserrat"/>
              <a:cs typeface="Montserrat"/>
              <a:sym typeface="Montserrat"/>
            </a:endParaRPr>
          </a:p>
          <a:p>
            <a:pPr indent="-330200" lvl="0" marL="457200" marR="0" rtl="0" algn="just">
              <a:lnSpc>
                <a:spcPct val="115000"/>
              </a:lnSpc>
              <a:spcBef>
                <a:spcPts val="0"/>
              </a:spcBef>
              <a:spcAft>
                <a:spcPts val="0"/>
              </a:spcAft>
              <a:buClr>
                <a:schemeClr val="dk2"/>
              </a:buClr>
              <a:buSzPts val="1600"/>
              <a:buFont typeface="Montserrat"/>
              <a:buChar char="●"/>
            </a:pPr>
            <a:r>
              <a:rPr b="0" i="0" lang="pt-BR" sz="1600" u="none" cap="none" strike="noStrike">
                <a:solidFill>
                  <a:schemeClr val="dk2"/>
                </a:solidFill>
                <a:latin typeface="Montserrat"/>
                <a:ea typeface="Montserrat"/>
                <a:cs typeface="Montserrat"/>
                <a:sym typeface="Montserrat"/>
              </a:rPr>
              <a:t>Reduzir custos de operação</a:t>
            </a:r>
            <a:endParaRPr b="0" i="0" sz="1600" u="none" cap="none" strike="noStrike">
              <a:solidFill>
                <a:schemeClr val="dk2"/>
              </a:solidFill>
              <a:latin typeface="Montserrat"/>
              <a:ea typeface="Montserrat"/>
              <a:cs typeface="Montserrat"/>
              <a:sym typeface="Montserrat"/>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65617D"/>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33"/>
          <p:cNvPicPr preferRelativeResize="0"/>
          <p:nvPr/>
        </p:nvPicPr>
        <p:blipFill rotWithShape="1">
          <a:blip r:embed="rId3">
            <a:alphaModFix amt="42000"/>
          </a:blip>
          <a:srcRect b="43747" l="0" r="0" t="0"/>
          <a:stretch/>
        </p:blipFill>
        <p:spPr>
          <a:xfrm>
            <a:off x="0" y="0"/>
            <a:ext cx="9143999" cy="5143499"/>
          </a:xfrm>
          <a:prstGeom prst="rect">
            <a:avLst/>
          </a:prstGeom>
          <a:noFill/>
          <a:ln>
            <a:noFill/>
          </a:ln>
        </p:spPr>
      </p:pic>
      <p:sp>
        <p:nvSpPr>
          <p:cNvPr id="157" name="Google Shape;157;p33"/>
          <p:cNvSpPr txBox="1"/>
          <p:nvPr/>
        </p:nvSpPr>
        <p:spPr>
          <a:xfrm>
            <a:off x="-60850" y="747125"/>
            <a:ext cx="6249000" cy="557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0"/>
              <a:buFont typeface="Arial"/>
              <a:buNone/>
            </a:pPr>
            <a:r>
              <a:rPr b="1" i="0" lang="pt-BR" sz="35000" u="none" cap="none" strike="noStrike">
                <a:solidFill>
                  <a:srgbClr val="0F6B8B"/>
                </a:solidFill>
                <a:latin typeface="Montserrat"/>
                <a:ea typeface="Montserrat"/>
                <a:cs typeface="Montserrat"/>
                <a:sym typeface="Montserrat"/>
              </a:rPr>
              <a:t>3</a:t>
            </a:r>
            <a:endParaRPr b="1" i="0" sz="35000" u="none" cap="none" strike="noStrike">
              <a:solidFill>
                <a:srgbClr val="0F6B8B"/>
              </a:solidFill>
              <a:latin typeface="Montserrat"/>
              <a:ea typeface="Montserrat"/>
              <a:cs typeface="Montserrat"/>
              <a:sym typeface="Montserrat"/>
            </a:endParaRPr>
          </a:p>
        </p:txBody>
      </p:sp>
      <p:sp>
        <p:nvSpPr>
          <p:cNvPr id="158" name="Google Shape;158;p33"/>
          <p:cNvSpPr txBox="1"/>
          <p:nvPr/>
        </p:nvSpPr>
        <p:spPr>
          <a:xfrm>
            <a:off x="2955600" y="1477075"/>
            <a:ext cx="5061900" cy="708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400"/>
              <a:buFont typeface="Arial"/>
              <a:buNone/>
            </a:pPr>
            <a:r>
              <a:rPr b="1" i="0" lang="pt-BR" sz="3400" u="none" cap="none" strike="noStrike">
                <a:solidFill>
                  <a:srgbClr val="58B7D7"/>
                </a:solidFill>
                <a:latin typeface="Montserrat"/>
                <a:ea typeface="Montserrat"/>
                <a:cs typeface="Montserrat"/>
                <a:sym typeface="Montserrat"/>
              </a:rPr>
              <a:t>Justificativa</a:t>
            </a:r>
            <a:endParaRPr b="1" i="0" sz="3400" u="none" cap="none" strike="noStrike">
              <a:solidFill>
                <a:srgbClr val="58B7D7"/>
              </a:solidFill>
              <a:latin typeface="Montserrat"/>
              <a:ea typeface="Montserrat"/>
              <a:cs typeface="Montserrat"/>
              <a:sym typeface="Montserrat"/>
            </a:endParaRPr>
          </a:p>
        </p:txBody>
      </p:sp>
      <p:sp>
        <p:nvSpPr>
          <p:cNvPr id="159" name="Google Shape;159;p33"/>
          <p:cNvSpPr txBox="1"/>
          <p:nvPr/>
        </p:nvSpPr>
        <p:spPr>
          <a:xfrm>
            <a:off x="2955600" y="2185075"/>
            <a:ext cx="5984700" cy="4311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65617D"/>
              </a:solidFill>
              <a:latin typeface="Montserrat"/>
              <a:ea typeface="Montserrat"/>
              <a:cs typeface="Montserrat"/>
              <a:sym typeface="Montserrat"/>
            </a:endParaRPr>
          </a:p>
        </p:txBody>
      </p:sp>
      <p:sp>
        <p:nvSpPr>
          <p:cNvPr id="160" name="Google Shape;160;p33"/>
          <p:cNvSpPr txBox="1"/>
          <p:nvPr/>
        </p:nvSpPr>
        <p:spPr>
          <a:xfrm>
            <a:off x="2955600" y="2193575"/>
            <a:ext cx="5743500" cy="16623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600"/>
              </a:spcBef>
              <a:spcAft>
                <a:spcPts val="0"/>
              </a:spcAft>
              <a:buClr>
                <a:srgbClr val="000000"/>
              </a:buClr>
              <a:buSzPts val="1600"/>
              <a:buFont typeface="Arial"/>
              <a:buNone/>
            </a:pPr>
            <a:r>
              <a:rPr b="0" i="0" lang="pt-BR" sz="1600" u="none" cap="none" strike="noStrike">
                <a:solidFill>
                  <a:schemeClr val="dk2"/>
                </a:solidFill>
                <a:latin typeface="Montserrat"/>
                <a:ea typeface="Montserrat"/>
                <a:cs typeface="Montserrat"/>
                <a:sym typeface="Montserrat"/>
              </a:rPr>
              <a:t>Segundo uma pesquisa do Serviço Brasileiro de Apoio às Micro e Pequenas Empresas revela que em apenas 15 dias entre os meses de março e abril de 2020 as micro e pequenas empresas já teriam demitido 9,3 milhões de trabalhadores em todo o Brasil (SEBRAE, 2020).</a:t>
            </a:r>
            <a:endParaRPr b="0" i="0" sz="1600" u="none" cap="none" strike="noStrike">
              <a:solidFill>
                <a:schemeClr val="dk2"/>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34"/>
          <p:cNvPicPr preferRelativeResize="0"/>
          <p:nvPr/>
        </p:nvPicPr>
        <p:blipFill rotWithShape="1">
          <a:blip r:embed="rId3">
            <a:alphaModFix amt="16000"/>
          </a:blip>
          <a:srcRect b="43747" l="0" r="0" t="0"/>
          <a:stretch/>
        </p:blipFill>
        <p:spPr>
          <a:xfrm>
            <a:off x="0" y="0"/>
            <a:ext cx="9144000" cy="5143500"/>
          </a:xfrm>
          <a:prstGeom prst="rect">
            <a:avLst/>
          </a:prstGeom>
          <a:noFill/>
          <a:ln>
            <a:noFill/>
          </a:ln>
        </p:spPr>
      </p:pic>
      <p:sp>
        <p:nvSpPr>
          <p:cNvPr id="166" name="Google Shape;166;p34"/>
          <p:cNvSpPr txBox="1"/>
          <p:nvPr/>
        </p:nvSpPr>
        <p:spPr>
          <a:xfrm>
            <a:off x="1013925" y="526200"/>
            <a:ext cx="7708500" cy="100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300"/>
              <a:buFont typeface="Arial"/>
              <a:buNone/>
            </a:pPr>
            <a:r>
              <a:rPr b="1" i="0" lang="pt-BR" sz="5300" u="none" cap="none" strike="noStrike">
                <a:solidFill>
                  <a:srgbClr val="0F6B8B"/>
                </a:solidFill>
                <a:latin typeface="Montserrat"/>
                <a:ea typeface="Montserrat"/>
                <a:cs typeface="Montserrat"/>
                <a:sym typeface="Montserrat"/>
              </a:rPr>
              <a:t>Referencial Teórico</a:t>
            </a:r>
            <a:endParaRPr b="1" i="0" sz="5300" u="none" cap="none" strike="noStrike">
              <a:solidFill>
                <a:srgbClr val="0F6B8B"/>
              </a:solidFill>
              <a:latin typeface="Montserrat"/>
              <a:ea typeface="Montserrat"/>
              <a:cs typeface="Montserrat"/>
              <a:sym typeface="Montserrat"/>
            </a:endParaRPr>
          </a:p>
        </p:txBody>
      </p:sp>
      <p:sp>
        <p:nvSpPr>
          <p:cNvPr id="167" name="Google Shape;167;p34"/>
          <p:cNvSpPr/>
          <p:nvPr/>
        </p:nvSpPr>
        <p:spPr>
          <a:xfrm>
            <a:off x="1127375" y="1526700"/>
            <a:ext cx="3501900" cy="69000"/>
          </a:xfrm>
          <a:prstGeom prst="roundRect">
            <a:avLst>
              <a:gd fmla="val 50000" name="adj"/>
            </a:avLst>
          </a:prstGeom>
          <a:solidFill>
            <a:srgbClr val="8DD8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8" name="Google Shape;168;p34"/>
          <p:cNvPicPr preferRelativeResize="0"/>
          <p:nvPr/>
        </p:nvPicPr>
        <p:blipFill rotWithShape="1">
          <a:blip r:embed="rId4">
            <a:alphaModFix/>
          </a:blip>
          <a:srcRect b="0" l="0" r="0" t="0"/>
          <a:stretch/>
        </p:blipFill>
        <p:spPr>
          <a:xfrm>
            <a:off x="5565725" y="2571750"/>
            <a:ext cx="3578275" cy="2189525"/>
          </a:xfrm>
          <a:prstGeom prst="rect">
            <a:avLst/>
          </a:prstGeom>
          <a:noFill/>
          <a:ln>
            <a:noFill/>
          </a:ln>
        </p:spPr>
      </p:pic>
      <p:sp>
        <p:nvSpPr>
          <p:cNvPr id="169" name="Google Shape;169;p34"/>
          <p:cNvSpPr txBox="1"/>
          <p:nvPr/>
        </p:nvSpPr>
        <p:spPr>
          <a:xfrm>
            <a:off x="1013925" y="1893350"/>
            <a:ext cx="6839400" cy="2154900"/>
          </a:xfrm>
          <a:prstGeom prst="rect">
            <a:avLst/>
          </a:prstGeom>
          <a:noFill/>
          <a:ln>
            <a:noFill/>
          </a:ln>
        </p:spPr>
        <p:txBody>
          <a:bodyPr anchorCtr="0" anchor="t" bIns="91425" lIns="91425" spcFirstLastPara="1" rIns="91425" wrap="square" tIns="91425">
            <a:spAutoFit/>
          </a:bodyPr>
          <a:lstStyle/>
          <a:p>
            <a:pPr indent="-431800" lvl="0" marL="457200" marR="0" rtl="0" algn="l">
              <a:lnSpc>
                <a:spcPct val="100000"/>
              </a:lnSpc>
              <a:spcBef>
                <a:spcPts val="0"/>
              </a:spcBef>
              <a:spcAft>
                <a:spcPts val="0"/>
              </a:spcAft>
              <a:buClr>
                <a:srgbClr val="0F6B8B"/>
              </a:buClr>
              <a:buSzPts val="3200"/>
              <a:buFont typeface="Montserrat"/>
              <a:buAutoNum type="arabicPeriod"/>
            </a:pPr>
            <a:r>
              <a:rPr b="0" i="0" lang="pt-BR" sz="3200" u="none" cap="none" strike="noStrike">
                <a:solidFill>
                  <a:srgbClr val="0F6B8B"/>
                </a:solidFill>
                <a:latin typeface="Montserrat"/>
                <a:ea typeface="Montserrat"/>
                <a:cs typeface="Montserrat"/>
                <a:sym typeface="Montserrat"/>
              </a:rPr>
              <a:t>Contexto</a:t>
            </a:r>
            <a:endParaRPr b="0" i="0" sz="3200" u="none" cap="none" strike="noStrike">
              <a:solidFill>
                <a:srgbClr val="0F6B8B"/>
              </a:solidFill>
              <a:latin typeface="Montserrat"/>
              <a:ea typeface="Montserrat"/>
              <a:cs typeface="Montserrat"/>
              <a:sym typeface="Montserrat"/>
            </a:endParaRPr>
          </a:p>
          <a:p>
            <a:pPr indent="-431800" lvl="0" marL="457200" marR="0" rtl="0" algn="l">
              <a:lnSpc>
                <a:spcPct val="100000"/>
              </a:lnSpc>
              <a:spcBef>
                <a:spcPts val="0"/>
              </a:spcBef>
              <a:spcAft>
                <a:spcPts val="0"/>
              </a:spcAft>
              <a:buClr>
                <a:srgbClr val="0F6B8B"/>
              </a:buClr>
              <a:buSzPts val="3200"/>
              <a:buFont typeface="Montserrat"/>
              <a:buAutoNum type="arabicPeriod"/>
            </a:pPr>
            <a:r>
              <a:rPr b="0" i="0" lang="pt-BR" sz="3200" u="none" cap="none" strike="noStrike">
                <a:solidFill>
                  <a:srgbClr val="0F6B8B"/>
                </a:solidFill>
                <a:latin typeface="Montserrat"/>
                <a:ea typeface="Montserrat"/>
                <a:cs typeface="Montserrat"/>
                <a:sym typeface="Montserrat"/>
              </a:rPr>
              <a:t>Extensão Universitária</a:t>
            </a:r>
            <a:endParaRPr b="0" i="0" sz="3200" u="none" cap="none" strike="noStrike">
              <a:solidFill>
                <a:srgbClr val="0F6B8B"/>
              </a:solidFill>
              <a:latin typeface="Montserrat"/>
              <a:ea typeface="Montserrat"/>
              <a:cs typeface="Montserrat"/>
              <a:sym typeface="Montserrat"/>
            </a:endParaRPr>
          </a:p>
          <a:p>
            <a:pPr indent="-431800" lvl="0" marL="457200" marR="0" rtl="0" algn="l">
              <a:lnSpc>
                <a:spcPct val="100000"/>
              </a:lnSpc>
              <a:spcBef>
                <a:spcPts val="0"/>
              </a:spcBef>
              <a:spcAft>
                <a:spcPts val="0"/>
              </a:spcAft>
              <a:buClr>
                <a:srgbClr val="0F6B8B"/>
              </a:buClr>
              <a:buSzPts val="3200"/>
              <a:buFont typeface="Montserrat"/>
              <a:buAutoNum type="arabicPeriod"/>
            </a:pPr>
            <a:r>
              <a:rPr b="0" i="0" lang="pt-BR" sz="3200" u="none" cap="none" strike="noStrike">
                <a:solidFill>
                  <a:srgbClr val="0F6B8B"/>
                </a:solidFill>
                <a:latin typeface="Montserrat"/>
                <a:ea typeface="Montserrat"/>
                <a:cs typeface="Montserrat"/>
                <a:sym typeface="Montserrat"/>
              </a:rPr>
              <a:t>Parceiro</a:t>
            </a:r>
            <a:endParaRPr b="0" i="0" sz="3200" u="none" cap="none" strike="noStrike">
              <a:solidFill>
                <a:srgbClr val="0F6B8B"/>
              </a:solidFill>
              <a:latin typeface="Montserrat"/>
              <a:ea typeface="Montserrat"/>
              <a:cs typeface="Montserrat"/>
              <a:sym typeface="Montserrat"/>
            </a:endParaRPr>
          </a:p>
          <a:p>
            <a:pPr indent="-431800" lvl="0" marL="457200" marR="0" rtl="0" algn="l">
              <a:lnSpc>
                <a:spcPct val="100000"/>
              </a:lnSpc>
              <a:spcBef>
                <a:spcPts val="0"/>
              </a:spcBef>
              <a:spcAft>
                <a:spcPts val="0"/>
              </a:spcAft>
              <a:buClr>
                <a:srgbClr val="0F6B8B"/>
              </a:buClr>
              <a:buSzPts val="3200"/>
              <a:buFont typeface="Montserrat"/>
              <a:buAutoNum type="arabicPeriod"/>
            </a:pPr>
            <a:r>
              <a:rPr b="0" i="0" lang="pt-BR" sz="3200" u="none" cap="none" strike="noStrike">
                <a:solidFill>
                  <a:srgbClr val="0F6B8B"/>
                </a:solidFill>
                <a:latin typeface="Montserrat"/>
                <a:ea typeface="Montserrat"/>
                <a:cs typeface="Montserrat"/>
                <a:sym typeface="Montserrat"/>
              </a:rPr>
              <a:t>Engenharia de Software</a:t>
            </a:r>
            <a:endParaRPr b="0" i="0" sz="3200" u="none" cap="none" strike="noStrike">
              <a:solidFill>
                <a:srgbClr val="0F6B8B"/>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35"/>
          <p:cNvPicPr preferRelativeResize="0"/>
          <p:nvPr/>
        </p:nvPicPr>
        <p:blipFill rotWithShape="1">
          <a:blip r:embed="rId3">
            <a:alphaModFix amt="42000"/>
          </a:blip>
          <a:srcRect b="43747" l="0" r="0" t="0"/>
          <a:stretch/>
        </p:blipFill>
        <p:spPr>
          <a:xfrm>
            <a:off x="0" y="0"/>
            <a:ext cx="9144000" cy="5143500"/>
          </a:xfrm>
          <a:prstGeom prst="rect">
            <a:avLst/>
          </a:prstGeom>
          <a:noFill/>
          <a:ln>
            <a:noFill/>
          </a:ln>
        </p:spPr>
      </p:pic>
      <p:sp>
        <p:nvSpPr>
          <p:cNvPr id="175" name="Google Shape;175;p35"/>
          <p:cNvSpPr txBox="1"/>
          <p:nvPr/>
        </p:nvSpPr>
        <p:spPr>
          <a:xfrm>
            <a:off x="-137600" y="802550"/>
            <a:ext cx="6249000" cy="557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0"/>
              <a:buFont typeface="Arial"/>
              <a:buNone/>
            </a:pPr>
            <a:r>
              <a:rPr b="1" i="0" lang="pt-BR" sz="35000" u="none" cap="none" strike="noStrike">
                <a:solidFill>
                  <a:srgbClr val="0F6B8B"/>
                </a:solidFill>
                <a:latin typeface="Montserrat"/>
                <a:ea typeface="Montserrat"/>
                <a:cs typeface="Montserrat"/>
                <a:sym typeface="Montserrat"/>
              </a:rPr>
              <a:t>1</a:t>
            </a:r>
            <a:endParaRPr b="1" i="0" sz="35000" u="none" cap="none" strike="noStrike">
              <a:solidFill>
                <a:srgbClr val="0F6B8B"/>
              </a:solidFill>
              <a:latin typeface="Montserrat"/>
              <a:ea typeface="Montserrat"/>
              <a:cs typeface="Montserrat"/>
              <a:sym typeface="Montserrat"/>
            </a:endParaRPr>
          </a:p>
        </p:txBody>
      </p:sp>
      <p:sp>
        <p:nvSpPr>
          <p:cNvPr id="176" name="Google Shape;176;p35"/>
          <p:cNvSpPr txBox="1"/>
          <p:nvPr/>
        </p:nvSpPr>
        <p:spPr>
          <a:xfrm>
            <a:off x="2955600" y="1477075"/>
            <a:ext cx="5061900" cy="708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400"/>
              <a:buFont typeface="Arial"/>
              <a:buNone/>
            </a:pPr>
            <a:r>
              <a:rPr b="1" i="0" lang="pt-BR" sz="3400" u="none" cap="none" strike="noStrike">
                <a:solidFill>
                  <a:srgbClr val="58B7D7"/>
                </a:solidFill>
                <a:latin typeface="Montserrat"/>
                <a:ea typeface="Montserrat"/>
                <a:cs typeface="Montserrat"/>
                <a:sym typeface="Montserrat"/>
              </a:rPr>
              <a:t>Contexto:</a:t>
            </a:r>
            <a:endParaRPr b="1" i="0" sz="3400" u="none" cap="none" strike="noStrike">
              <a:solidFill>
                <a:srgbClr val="58B7D7"/>
              </a:solidFill>
              <a:latin typeface="Montserrat"/>
              <a:ea typeface="Montserrat"/>
              <a:cs typeface="Montserrat"/>
              <a:sym typeface="Montserrat"/>
            </a:endParaRPr>
          </a:p>
        </p:txBody>
      </p:sp>
      <p:sp>
        <p:nvSpPr>
          <p:cNvPr id="177" name="Google Shape;177;p35"/>
          <p:cNvSpPr txBox="1"/>
          <p:nvPr/>
        </p:nvSpPr>
        <p:spPr>
          <a:xfrm>
            <a:off x="2955600" y="2185075"/>
            <a:ext cx="5174100" cy="2401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600"/>
              </a:spcBef>
              <a:spcAft>
                <a:spcPts val="0"/>
              </a:spcAft>
              <a:buClr>
                <a:schemeClr val="dk1"/>
              </a:buClr>
              <a:buSzPts val="1100"/>
              <a:buFont typeface="Arial"/>
              <a:buNone/>
            </a:pPr>
            <a:r>
              <a:rPr b="0" i="0" lang="pt-BR" sz="1600" u="none" cap="none" strike="noStrike">
                <a:solidFill>
                  <a:schemeClr val="dk1"/>
                </a:solidFill>
                <a:latin typeface="Montserrat"/>
                <a:ea typeface="Montserrat"/>
                <a:cs typeface="Montserrat"/>
                <a:sym typeface="Montserrat"/>
              </a:rPr>
              <a:t>Segundo uma pesquisa realizada pela revista Exame, o e-commerce brasileiro cresceu cerca de 47% no 1º semestre de 2020 sendo refletido na criação de mais de 150.000 lojas onlines, um acréscimo de 7,3 milhões de consumidores, e um total de 78% das vendas onlines sendo consumadas pela tecnologia do Marketplace. (Exame,2020)</a:t>
            </a:r>
            <a:endParaRPr b="0" i="0" sz="16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65617D"/>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